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18/9/16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18/9/16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18/9/16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18/9/16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18/9/16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18/9/16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18/9/16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://tumartescultural.blogspot.com" TargetMode="External"/><Relationship Id="rId5" Type="http://schemas.openxmlformats.org/officeDocument/2006/relationships/image" Target="../media/image6.png"/><Relationship Id="rId6" Type="http://schemas.openxmlformats.org/officeDocument/2006/relationships/slide" Target="slide2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2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slide" Target="slide9.xml"/><Relationship Id="rId12" Type="http://schemas.openxmlformats.org/officeDocument/2006/relationships/slide" Target="slide11.xml"/><Relationship Id="rId13" Type="http://schemas.openxmlformats.org/officeDocument/2006/relationships/slide" Target="slide4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" Target="slide3.xml"/><Relationship Id="rId5" Type="http://schemas.openxmlformats.org/officeDocument/2006/relationships/slide" Target="slide5.xml"/><Relationship Id="rId6" Type="http://schemas.openxmlformats.org/officeDocument/2006/relationships/slide" Target="slide6.xml"/><Relationship Id="rId7" Type="http://schemas.openxmlformats.org/officeDocument/2006/relationships/slide" Target="slide7.xml"/><Relationship Id="rId8" Type="http://schemas.openxmlformats.org/officeDocument/2006/relationships/slide" Target="slide10.xml"/><Relationship Id="rId9" Type="http://schemas.openxmlformats.org/officeDocument/2006/relationships/image" Target="../media/image5.png"/><Relationship Id="rId10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2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s://www.ulpgc.es/node" TargetMode="External"/><Relationship Id="rId5" Type="http://schemas.openxmlformats.org/officeDocument/2006/relationships/hyperlink" Target="http://www.fnmt.es/home" TargetMode="External"/><Relationship Id="rId6" Type="http://schemas.openxmlformats.org/officeDocument/2006/relationships/hyperlink" Target="https://www2.ulpgc.es/hege/almacen/download/7119/7119432/propuesta_de_calendario_academico_201617_v411.pdf" TargetMode="External"/><Relationship Id="rId7" Type="http://schemas.openxmlformats.org/officeDocument/2006/relationships/slide" Target="slide2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2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2.xml"/><Relationship Id="rId5" Type="http://schemas.openxmlformats.org/officeDocument/2006/relationships/hyperlink" Target="https://www.ulpgc.es/node" TargetMode="External"/><Relationship Id="rId6" Type="http://schemas.openxmlformats.org/officeDocument/2006/relationships/hyperlink" Target="http://www.ffp.ulpgc.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2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2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2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000" y="1828800"/>
            <a:ext cx="8115300" cy="2593975"/>
          </a:xfrm>
        </p:spPr>
        <p:txBody>
          <a:bodyPr/>
          <a:lstStyle/>
          <a:p>
            <a:pPr algn="ctr"/>
            <a:r>
              <a:rPr lang="es-ES" dirty="0" smtClean="0"/>
              <a:t>Facultad de Ciencias de la Educación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054600"/>
            <a:ext cx="8458200" cy="812800"/>
          </a:xfrm>
        </p:spPr>
        <p:txBody>
          <a:bodyPr>
            <a:normAutofit/>
          </a:bodyPr>
          <a:lstStyle/>
          <a:p>
            <a:pPr algn="ctr"/>
            <a:r>
              <a:rPr lang="es-ES" sz="2800" dirty="0" smtClean="0"/>
              <a:t>CURSO 2016 / 2017</a:t>
            </a:r>
            <a:endParaRPr lang="es-ES" sz="2800" dirty="0"/>
          </a:p>
        </p:txBody>
      </p:sp>
      <p:pic>
        <p:nvPicPr>
          <p:cNvPr id="4" name="Imagen 3" descr="logo ulpg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342900"/>
            <a:ext cx="2952750" cy="762000"/>
          </a:xfrm>
          <a:prstGeom prst="rect">
            <a:avLst/>
          </a:prstGeom>
        </p:spPr>
      </p:pic>
      <p:pic>
        <p:nvPicPr>
          <p:cNvPr id="5" name="Imagen 4" descr="logo fced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499" y="342900"/>
            <a:ext cx="2575737" cy="647700"/>
          </a:xfrm>
          <a:prstGeom prst="rect">
            <a:avLst/>
          </a:prstGeom>
        </p:spPr>
      </p:pic>
      <p:pic>
        <p:nvPicPr>
          <p:cNvPr id="6" name="Imagen 3" descr="4.FFP 2  copia 2.jpg"/>
          <p:cNvPicPr>
            <a:picLocks noChangeAspect="1"/>
          </p:cNvPicPr>
          <p:nvPr/>
        </p:nvPicPr>
        <p:blipFill>
          <a:blip r:embed="rId4"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1141198"/>
            <a:ext cx="3949700" cy="570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61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ulpg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52750" cy="762000"/>
          </a:xfrm>
          <a:prstGeom prst="rect">
            <a:avLst/>
          </a:prstGeom>
        </p:spPr>
      </p:pic>
      <p:pic>
        <p:nvPicPr>
          <p:cNvPr id="5" name="Imagen 4" descr="logo fced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463" y="0"/>
            <a:ext cx="2575737" cy="647700"/>
          </a:xfrm>
          <a:prstGeom prst="rect">
            <a:avLst/>
          </a:prstGeom>
        </p:spPr>
      </p:pic>
      <p:sp>
        <p:nvSpPr>
          <p:cNvPr id="20" name="Rectángulo redondeado 19"/>
          <p:cNvSpPr/>
          <p:nvPr/>
        </p:nvSpPr>
        <p:spPr>
          <a:xfrm>
            <a:off x="184863" y="876300"/>
            <a:ext cx="8136000" cy="504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595959"/>
                </a:solidFill>
              </a:rPr>
              <a:t>CULTURA</a:t>
            </a:r>
            <a:endParaRPr lang="es-ES" sz="2400" b="1" dirty="0">
              <a:solidFill>
                <a:srgbClr val="595959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0" y="1440412"/>
            <a:ext cx="8160132" cy="5493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s-ES" sz="2000" b="1" dirty="0" smtClean="0">
                <a:solidFill>
                  <a:srgbClr val="FF0000"/>
                </a:solidFill>
                <a:cs typeface="Arial" charset="0"/>
              </a:rPr>
              <a:t>M</a:t>
            </a:r>
            <a:r>
              <a:rPr lang="es-ES" sz="2000" b="1" dirty="0" smtClean="0">
                <a:solidFill>
                  <a:srgbClr val="10253F"/>
                </a:solidFill>
                <a:cs typeface="Arial" charset="0"/>
              </a:rPr>
              <a:t>artes </a:t>
            </a:r>
            <a:r>
              <a:rPr lang="es-ES" sz="2000" b="1" dirty="0">
                <a:solidFill>
                  <a:srgbClr val="FF0000"/>
                </a:solidFill>
                <a:cs typeface="Arial" charset="0"/>
              </a:rPr>
              <a:t>C</a:t>
            </a:r>
            <a:r>
              <a:rPr lang="es-ES" sz="2000" b="1" dirty="0" smtClean="0">
                <a:solidFill>
                  <a:srgbClr val="10253F"/>
                </a:solidFill>
                <a:cs typeface="Arial" charset="0"/>
              </a:rPr>
              <a:t>ulturales de la Facultad:  </a:t>
            </a:r>
            <a:r>
              <a:rPr lang="es-ES" sz="2000" dirty="0" smtClean="0">
                <a:solidFill>
                  <a:srgbClr val="10253F"/>
                </a:solidFill>
                <a:cs typeface="Arial" charset="0"/>
              </a:rPr>
              <a:t>10:00  a 12:00  - 17:00 a 19:00 horas</a:t>
            </a:r>
          </a:p>
          <a:p>
            <a:pPr algn="just">
              <a:defRPr/>
            </a:pPr>
            <a:endParaRPr lang="es-ES" sz="2000" dirty="0">
              <a:solidFill>
                <a:srgbClr val="10253F"/>
              </a:solidFill>
              <a:cs typeface="Arial" charset="0"/>
            </a:endParaRPr>
          </a:p>
          <a:p>
            <a:pPr marL="800100" lvl="1" indent="-342900" algn="just">
              <a:buFont typeface="Arial"/>
              <a:buChar char="•"/>
              <a:defRPr/>
            </a:pPr>
            <a:r>
              <a:rPr lang="es-ES" sz="2000" dirty="0" smtClean="0">
                <a:solidFill>
                  <a:srgbClr val="10253F"/>
                </a:solidFill>
                <a:cs typeface="Arial" charset="0"/>
              </a:rPr>
              <a:t>¿Quién </a:t>
            </a:r>
            <a:r>
              <a:rPr lang="es-ES" sz="2000" b="1" dirty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gestiona</a:t>
            </a:r>
            <a:r>
              <a:rPr lang="es-ES" sz="2000" dirty="0" smtClean="0">
                <a:solidFill>
                  <a:srgbClr val="10253F"/>
                </a:solidFill>
                <a:cs typeface="Arial" charset="0"/>
              </a:rPr>
              <a:t>? CAC (Comisión de Actividades culturales)</a:t>
            </a:r>
            <a:endParaRPr lang="es-ES" sz="2000" dirty="0">
              <a:solidFill>
                <a:srgbClr val="10253F"/>
              </a:solidFill>
              <a:cs typeface="Arial" charset="0"/>
            </a:endParaRPr>
          </a:p>
          <a:p>
            <a:pPr marL="800100" lvl="1" indent="-342900" algn="just">
              <a:buFont typeface="Arial"/>
              <a:buChar char="•"/>
              <a:defRPr/>
            </a:pPr>
            <a:r>
              <a:rPr lang="es-ES" sz="2000" b="1" dirty="0" smtClean="0"/>
              <a:t>¿</a:t>
            </a:r>
            <a:r>
              <a:rPr lang="es-ES" sz="2000" b="1" dirty="0" smtClean="0">
                <a:solidFill>
                  <a:srgbClr val="7F7F7F"/>
                </a:solidFill>
              </a:rPr>
              <a:t>Temática</a:t>
            </a:r>
            <a:r>
              <a:rPr lang="es-ES" sz="2000" b="1" dirty="0" smtClean="0"/>
              <a:t>?   </a:t>
            </a:r>
            <a:r>
              <a:rPr lang="es-ES" sz="2000" b="1" dirty="0"/>
              <a:t>educativa, social, musical, </a:t>
            </a:r>
            <a:r>
              <a:rPr lang="es-ES" sz="2000" b="1" dirty="0" smtClean="0"/>
              <a:t>tecnológica, deportiva…</a:t>
            </a:r>
          </a:p>
          <a:p>
            <a:pPr marL="800100" lvl="1" indent="-342900" algn="just">
              <a:buFont typeface="Arial"/>
              <a:buChar char="•"/>
              <a:defRPr/>
            </a:pPr>
            <a:r>
              <a:rPr lang="es-ES" sz="2000" b="1" i="1" dirty="0" smtClean="0"/>
              <a:t>Campus abierto </a:t>
            </a:r>
            <a:r>
              <a:rPr lang="es-ES" sz="2000" b="1" dirty="0" smtClean="0"/>
              <a:t>pero también </a:t>
            </a:r>
            <a:r>
              <a:rPr lang="es-ES" sz="2000" b="1" dirty="0"/>
              <a:t>c</a:t>
            </a:r>
            <a:r>
              <a:rPr lang="es-ES" sz="2000" b="1" dirty="0" smtClean="0"/>
              <a:t>on </a:t>
            </a:r>
            <a:r>
              <a:rPr lang="es-ES" sz="2000" b="1" dirty="0" smtClean="0">
                <a:solidFill>
                  <a:srgbClr val="7F7F7F"/>
                </a:solidFill>
              </a:rPr>
              <a:t>reconocimiento</a:t>
            </a:r>
            <a:r>
              <a:rPr lang="es-ES" sz="2000" b="1" dirty="0" smtClean="0"/>
              <a:t> de créditos para el alumnado</a:t>
            </a:r>
          </a:p>
          <a:p>
            <a:pPr marL="800100" lvl="1" indent="-342900" algn="just">
              <a:buFont typeface="Arial"/>
              <a:buChar char="•"/>
              <a:defRPr/>
            </a:pPr>
            <a:r>
              <a:rPr lang="es-ES" sz="2000" b="1" dirty="0" smtClean="0"/>
              <a:t>¿Cómo se </a:t>
            </a:r>
            <a:r>
              <a:rPr lang="es-ES" sz="2000" b="1" dirty="0" smtClean="0">
                <a:solidFill>
                  <a:srgbClr val="7F7F7F"/>
                </a:solidFill>
              </a:rPr>
              <a:t>divulga</a:t>
            </a:r>
            <a:endParaRPr lang="es-ES" sz="2000" b="1" dirty="0"/>
          </a:p>
          <a:p>
            <a:pPr algn="just">
              <a:lnSpc>
                <a:spcPct val="70000"/>
              </a:lnSpc>
              <a:defRPr/>
            </a:pPr>
            <a:endParaRPr lang="es-ES" sz="2000" dirty="0">
              <a:solidFill>
                <a:srgbClr val="10253F"/>
              </a:solidFill>
              <a:cs typeface="Arial" charset="0"/>
            </a:endParaRPr>
          </a:p>
          <a:p>
            <a:pPr lvl="3" algn="just">
              <a:lnSpc>
                <a:spcPct val="70000"/>
              </a:lnSpc>
              <a:defRPr/>
            </a:pPr>
            <a:r>
              <a:rPr lang="es-ES" sz="2000" b="1" dirty="0" smtClean="0">
                <a:solidFill>
                  <a:srgbClr val="10253F"/>
                </a:solidFill>
                <a:cs typeface="Arial" charset="0"/>
              </a:rPr>
              <a:t>     </a:t>
            </a:r>
            <a:r>
              <a:rPr lang="es-ES" sz="2000" b="1" dirty="0" smtClean="0">
                <a:solidFill>
                  <a:srgbClr val="10253F"/>
                </a:solidFill>
                <a:cs typeface="Arial" charset="0"/>
                <a:hlinkClick r:id="rId4"/>
              </a:rPr>
              <a:t>¡</a:t>
            </a:r>
            <a:r>
              <a:rPr lang="es-ES" sz="2000" b="1" dirty="0" err="1" smtClean="0">
                <a:solidFill>
                  <a:srgbClr val="10253F"/>
                </a:solidFill>
                <a:cs typeface="Arial" charset="0"/>
                <a:hlinkClick r:id="rId4"/>
              </a:rPr>
              <a:t>Quéscultura</a:t>
            </a:r>
            <a:r>
              <a:rPr lang="es-ES" sz="2000" b="1" dirty="0" smtClean="0">
                <a:solidFill>
                  <a:srgbClr val="10253F"/>
                </a:solidFill>
                <a:cs typeface="Arial" charset="0"/>
                <a:hlinkClick r:id="rId4"/>
              </a:rPr>
              <a:t>?</a:t>
            </a:r>
            <a:endParaRPr lang="es-ES" sz="2000" b="1" dirty="0" smtClean="0">
              <a:solidFill>
                <a:srgbClr val="10253F"/>
              </a:solidFill>
              <a:cs typeface="Arial" charset="0"/>
            </a:endParaRPr>
          </a:p>
          <a:p>
            <a:pPr algn="just">
              <a:lnSpc>
                <a:spcPct val="70000"/>
              </a:lnSpc>
              <a:defRPr/>
            </a:pPr>
            <a:endParaRPr lang="es-ES" sz="2000" b="1" dirty="0" smtClean="0">
              <a:solidFill>
                <a:srgbClr val="10253F"/>
              </a:solidFill>
              <a:cs typeface="Arial" charset="0"/>
            </a:endParaRPr>
          </a:p>
          <a:p>
            <a:pPr algn="just">
              <a:lnSpc>
                <a:spcPct val="70000"/>
              </a:lnSpc>
              <a:defRPr/>
            </a:pPr>
            <a:endParaRPr lang="es-ES" sz="2000" b="1" dirty="0">
              <a:solidFill>
                <a:srgbClr val="10253F"/>
              </a:solidFill>
              <a:cs typeface="Arial" charset="0"/>
            </a:endParaRPr>
          </a:p>
          <a:p>
            <a:pPr marL="742950" lvl="1" indent="-285750" algn="just">
              <a:lnSpc>
                <a:spcPct val="70000"/>
              </a:lnSpc>
              <a:buFont typeface="Arial"/>
              <a:buChar char="•"/>
              <a:defRPr/>
            </a:pPr>
            <a:r>
              <a:rPr lang="es-ES" sz="2000" b="1" dirty="0"/>
              <a:t>¿</a:t>
            </a:r>
            <a:r>
              <a:rPr lang="es-ES" sz="2000" b="1" dirty="0">
                <a:solidFill>
                  <a:srgbClr val="7F7F7F"/>
                </a:solidFill>
              </a:rPr>
              <a:t>Formatos</a:t>
            </a:r>
            <a:r>
              <a:rPr lang="es-ES" sz="2000" b="1" dirty="0"/>
              <a:t>? charlas, seminarios, ferias, exhibiciones… </a:t>
            </a:r>
            <a:r>
              <a:rPr lang="es-ES" sz="2000" b="1" dirty="0" smtClean="0">
                <a:solidFill>
                  <a:srgbClr val="008000"/>
                </a:solidFill>
              </a:rPr>
              <a:t>CICLOS</a:t>
            </a:r>
          </a:p>
          <a:p>
            <a:pPr lvl="1" algn="just">
              <a:lnSpc>
                <a:spcPct val="70000"/>
              </a:lnSpc>
              <a:defRPr/>
            </a:pPr>
            <a:endParaRPr lang="es-ES" sz="2000" b="1" dirty="0" smtClean="0">
              <a:solidFill>
                <a:srgbClr val="10253F"/>
              </a:solidFill>
              <a:cs typeface="Arial" charset="0"/>
            </a:endParaRPr>
          </a:p>
          <a:p>
            <a:pPr marL="742950" lvl="1" indent="-285750" algn="just">
              <a:lnSpc>
                <a:spcPct val="80000"/>
              </a:lnSpc>
              <a:buFont typeface="Arial"/>
              <a:buChar char="•"/>
              <a:defRPr/>
            </a:pPr>
            <a:r>
              <a:rPr lang="es-ES" sz="2000" b="1" dirty="0" smtClean="0">
                <a:solidFill>
                  <a:srgbClr val="008000"/>
                </a:solidFill>
                <a:cs typeface="Arial" charset="0"/>
              </a:rPr>
              <a:t>CICLO</a:t>
            </a:r>
            <a:r>
              <a:rPr lang="es-ES" sz="2000" b="1" dirty="0" smtClean="0">
                <a:solidFill>
                  <a:srgbClr val="10253F"/>
                </a:solidFill>
                <a:cs typeface="Arial" charset="0"/>
              </a:rPr>
              <a:t> </a:t>
            </a:r>
            <a:r>
              <a:rPr lang="es-ES" sz="2000" b="1" i="1" dirty="0" smtClean="0">
                <a:solidFill>
                  <a:srgbClr val="10253F"/>
                </a:solidFill>
                <a:cs typeface="Arial" charset="0"/>
              </a:rPr>
              <a:t>CINE Y EDUCACIÓN </a:t>
            </a:r>
            <a:r>
              <a:rPr lang="es-ES" sz="2000" b="1" dirty="0">
                <a:solidFill>
                  <a:srgbClr val="10253F"/>
                </a:solidFill>
                <a:cs typeface="Arial" charset="0"/>
              </a:rPr>
              <a:t>-</a:t>
            </a:r>
            <a:r>
              <a:rPr lang="es-ES" sz="2000" b="1" dirty="0" smtClean="0">
                <a:solidFill>
                  <a:srgbClr val="10253F"/>
                </a:solidFill>
                <a:cs typeface="Arial" charset="0"/>
              </a:rPr>
              <a:t> </a:t>
            </a:r>
            <a:r>
              <a:rPr lang="es-ES" sz="2000" b="1" dirty="0" smtClean="0">
                <a:solidFill>
                  <a:srgbClr val="008000"/>
                </a:solidFill>
                <a:cs typeface="Arial" charset="0"/>
              </a:rPr>
              <a:t>CICLO</a:t>
            </a:r>
            <a:r>
              <a:rPr lang="es-ES" sz="2000" b="1" dirty="0" smtClean="0">
                <a:solidFill>
                  <a:srgbClr val="10253F"/>
                </a:solidFill>
                <a:cs typeface="Arial" charset="0"/>
              </a:rPr>
              <a:t> </a:t>
            </a:r>
            <a:r>
              <a:rPr lang="es-ES" sz="2000" b="1" i="1" dirty="0" smtClean="0">
                <a:solidFill>
                  <a:srgbClr val="10253F"/>
                </a:solidFill>
                <a:cs typeface="Arial" charset="0"/>
              </a:rPr>
              <a:t>EDUCA</a:t>
            </a:r>
            <a:r>
              <a:rPr lang="es-ES" sz="2000" b="1" dirty="0" smtClean="0">
                <a:solidFill>
                  <a:srgbClr val="10253F"/>
                </a:solidFill>
                <a:cs typeface="Arial" charset="0"/>
              </a:rPr>
              <a:t> - </a:t>
            </a:r>
            <a:r>
              <a:rPr lang="es-ES" sz="2000" b="1" dirty="0">
                <a:solidFill>
                  <a:srgbClr val="008000"/>
                </a:solidFill>
                <a:cs typeface="Arial" charset="0"/>
              </a:rPr>
              <a:t>CICLO</a:t>
            </a:r>
            <a:r>
              <a:rPr lang="es-ES" sz="2000" b="1" dirty="0">
                <a:solidFill>
                  <a:srgbClr val="10253F"/>
                </a:solidFill>
                <a:cs typeface="Arial" charset="0"/>
              </a:rPr>
              <a:t> </a:t>
            </a:r>
            <a:r>
              <a:rPr lang="es-ES" sz="2000" b="1" i="1" dirty="0">
                <a:solidFill>
                  <a:srgbClr val="10253F"/>
                </a:solidFill>
                <a:cs typeface="Arial" charset="0"/>
              </a:rPr>
              <a:t>MARTES EN VIÑETAS</a:t>
            </a:r>
            <a:r>
              <a:rPr lang="es-ES" sz="2000" b="1" dirty="0">
                <a:solidFill>
                  <a:srgbClr val="10253F"/>
                </a:solidFill>
                <a:cs typeface="Arial" charset="0"/>
              </a:rPr>
              <a:t> </a:t>
            </a:r>
            <a:r>
              <a:rPr lang="es-ES" sz="2000" b="1" dirty="0" smtClean="0">
                <a:solidFill>
                  <a:srgbClr val="10253F"/>
                </a:solidFill>
                <a:cs typeface="Arial" charset="0"/>
              </a:rPr>
              <a:t>- </a:t>
            </a:r>
            <a:r>
              <a:rPr lang="es-ES" sz="2000" b="1" dirty="0" smtClean="0">
                <a:solidFill>
                  <a:srgbClr val="008000"/>
                </a:solidFill>
                <a:cs typeface="Arial" charset="0"/>
              </a:rPr>
              <a:t>CICLO</a:t>
            </a:r>
            <a:r>
              <a:rPr lang="es-ES" sz="2000" b="1" dirty="0" smtClean="0">
                <a:solidFill>
                  <a:srgbClr val="10253F"/>
                </a:solidFill>
                <a:cs typeface="Arial" charset="0"/>
              </a:rPr>
              <a:t> </a:t>
            </a:r>
            <a:r>
              <a:rPr lang="es-ES" sz="2000" b="1" i="1" dirty="0" smtClean="0">
                <a:solidFill>
                  <a:srgbClr val="10253F"/>
                </a:solidFill>
                <a:cs typeface="Arial" charset="0"/>
              </a:rPr>
              <a:t>TOCA MÚSICA </a:t>
            </a:r>
            <a:r>
              <a:rPr lang="es-ES" sz="2000" b="1" dirty="0" smtClean="0">
                <a:solidFill>
                  <a:srgbClr val="10253F"/>
                </a:solidFill>
                <a:cs typeface="Arial" charset="0"/>
              </a:rPr>
              <a:t>- </a:t>
            </a:r>
            <a:r>
              <a:rPr lang="es-ES" sz="2000" b="1" dirty="0" smtClean="0">
                <a:solidFill>
                  <a:srgbClr val="008000"/>
                </a:solidFill>
                <a:cs typeface="Arial" charset="0"/>
              </a:rPr>
              <a:t>CICLO</a:t>
            </a:r>
            <a:r>
              <a:rPr lang="es-ES" sz="2000" b="1" dirty="0" smtClean="0">
                <a:solidFill>
                  <a:srgbClr val="10253F"/>
                </a:solidFill>
                <a:cs typeface="Arial" charset="0"/>
              </a:rPr>
              <a:t> </a:t>
            </a:r>
            <a:r>
              <a:rPr lang="es-ES" sz="2000" b="1" i="1" dirty="0" smtClean="0">
                <a:solidFill>
                  <a:srgbClr val="10253F"/>
                </a:solidFill>
                <a:cs typeface="Arial" charset="0"/>
              </a:rPr>
              <a:t>CONVIVENCIA Y COMPROMISO</a:t>
            </a:r>
          </a:p>
          <a:p>
            <a:pPr lvl="1" algn="just">
              <a:lnSpc>
                <a:spcPct val="80000"/>
              </a:lnSpc>
              <a:defRPr/>
            </a:pPr>
            <a:endParaRPr lang="es-ES" sz="2000" b="1" i="1" dirty="0" smtClean="0">
              <a:solidFill>
                <a:srgbClr val="10253F"/>
              </a:solidFill>
              <a:cs typeface="Arial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s-ES" sz="2000" dirty="0" smtClean="0">
                <a:solidFill>
                  <a:srgbClr val="10253F"/>
                </a:solidFill>
                <a:cs typeface="Arial" charset="0"/>
              </a:rPr>
              <a:t>Presentación </a:t>
            </a:r>
          </a:p>
          <a:p>
            <a:pPr algn="ctr">
              <a:lnSpc>
                <a:spcPct val="80000"/>
              </a:lnSpc>
              <a:defRPr/>
            </a:pPr>
            <a:r>
              <a:rPr lang="es-ES" sz="2000" dirty="0" smtClean="0">
                <a:solidFill>
                  <a:srgbClr val="10253F"/>
                </a:solidFill>
                <a:cs typeface="Arial" charset="0"/>
              </a:rPr>
              <a:t>Programación </a:t>
            </a:r>
            <a:r>
              <a:rPr lang="es-ES" sz="2000" dirty="0" smtClean="0">
                <a:solidFill>
                  <a:srgbClr val="10253F"/>
                </a:solidFill>
                <a:cs typeface="Arial" charset="0"/>
              </a:rPr>
              <a:t>primer cuatrimestre: </a:t>
            </a:r>
            <a:r>
              <a:rPr lang="es-ES" sz="2000" dirty="0" smtClean="0">
                <a:solidFill>
                  <a:srgbClr val="FF0000"/>
                </a:solidFill>
                <a:cs typeface="Arial" charset="0"/>
              </a:rPr>
              <a:t>MC</a:t>
            </a:r>
            <a:r>
              <a:rPr lang="es-ES" sz="2000" dirty="0" smtClean="0">
                <a:solidFill>
                  <a:srgbClr val="10253F"/>
                </a:solidFill>
                <a:cs typeface="Arial" charset="0"/>
              </a:rPr>
              <a:t> </a:t>
            </a:r>
            <a:r>
              <a:rPr lang="es-ES" sz="2000" dirty="0" smtClean="0">
                <a:solidFill>
                  <a:srgbClr val="10253F"/>
                </a:solidFill>
                <a:cs typeface="Arial" charset="0"/>
              </a:rPr>
              <a:t>27 de septiembre</a:t>
            </a:r>
          </a:p>
          <a:p>
            <a:pPr algn="ctr">
              <a:lnSpc>
                <a:spcPct val="80000"/>
              </a:lnSpc>
              <a:defRPr/>
            </a:pPr>
            <a:r>
              <a:rPr lang="es-ES" sz="2000" dirty="0" smtClean="0">
                <a:solidFill>
                  <a:srgbClr val="10253F"/>
                </a:solidFill>
                <a:cs typeface="Arial" charset="0"/>
              </a:rPr>
              <a:t>Primer evento:  </a:t>
            </a:r>
            <a:r>
              <a:rPr lang="es-ES" sz="2000" dirty="0" smtClean="0">
                <a:solidFill>
                  <a:srgbClr val="FF0000"/>
                </a:solidFill>
                <a:cs typeface="Arial" charset="0"/>
              </a:rPr>
              <a:t>MC</a:t>
            </a:r>
            <a:r>
              <a:rPr lang="es-ES" sz="2000" dirty="0" smtClean="0">
                <a:solidFill>
                  <a:srgbClr val="10253F"/>
                </a:solidFill>
                <a:cs typeface="Arial" charset="0"/>
              </a:rPr>
              <a:t> 04 de octubre</a:t>
            </a:r>
          </a:p>
          <a:p>
            <a:pPr algn="just">
              <a:lnSpc>
                <a:spcPct val="70000"/>
              </a:lnSpc>
              <a:defRPr/>
            </a:pPr>
            <a:endParaRPr lang="es-ES" sz="2000" b="1" dirty="0" smtClean="0">
              <a:solidFill>
                <a:srgbClr val="10253F"/>
              </a:solidFill>
              <a:cs typeface="Arial" charset="0"/>
            </a:endParaRPr>
          </a:p>
        </p:txBody>
      </p:sp>
      <p:pic>
        <p:nvPicPr>
          <p:cNvPr id="7" name="Imagen 1" descr="Captura de pantalla 2016-09-11 a las 13.09.0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187" y="3476237"/>
            <a:ext cx="44640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Botón de acción: Hacia delante o Siguiente 13">
            <a:hlinkClick r:id="rId6" action="ppaction://hlinksldjump" highlightClick="1"/>
          </p:cNvPr>
          <p:cNvSpPr/>
          <p:nvPr/>
        </p:nvSpPr>
        <p:spPr>
          <a:xfrm>
            <a:off x="7450060" y="5506671"/>
            <a:ext cx="1693940" cy="68089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09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ulpg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52750" cy="762000"/>
          </a:xfrm>
          <a:prstGeom prst="rect">
            <a:avLst/>
          </a:prstGeom>
        </p:spPr>
      </p:pic>
      <p:pic>
        <p:nvPicPr>
          <p:cNvPr id="5" name="Imagen 4" descr="logo fced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463" y="0"/>
            <a:ext cx="2575737" cy="64770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270000" y="2851666"/>
            <a:ext cx="23241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  <a:softEdge rad="800100"/>
          </a:effectLst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3" name="Rectángulo redondeado 22"/>
          <p:cNvSpPr/>
          <p:nvPr/>
        </p:nvSpPr>
        <p:spPr>
          <a:xfrm>
            <a:off x="196850" y="889000"/>
            <a:ext cx="8136000" cy="5040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595959"/>
                </a:solidFill>
              </a:rPr>
              <a:t>GRADOS E INVESTIGACIÓN</a:t>
            </a:r>
            <a:endParaRPr lang="es-ES" sz="2400" b="1" dirty="0">
              <a:solidFill>
                <a:srgbClr val="595959"/>
              </a:solidFill>
            </a:endParaRPr>
          </a:p>
        </p:txBody>
      </p:sp>
      <p:sp>
        <p:nvSpPr>
          <p:cNvPr id="14" name="Botón de acción: Hacia delante o Siguiente 13">
            <a:hlinkClick r:id="rId4" action="ppaction://hlinksldjump" highlightClick="1"/>
          </p:cNvPr>
          <p:cNvSpPr/>
          <p:nvPr/>
        </p:nvSpPr>
        <p:spPr>
          <a:xfrm>
            <a:off x="7450060" y="5512588"/>
            <a:ext cx="1693940" cy="68089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09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ulpg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52750" cy="762000"/>
          </a:xfrm>
          <a:prstGeom prst="rect">
            <a:avLst/>
          </a:prstGeom>
        </p:spPr>
      </p:pic>
      <p:pic>
        <p:nvPicPr>
          <p:cNvPr id="5" name="Imagen 4" descr="logo fced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463" y="0"/>
            <a:ext cx="2575737" cy="64770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270000" y="2851666"/>
            <a:ext cx="23241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  <a:softEdge rad="800100"/>
          </a:effectLst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6" name="Rectángulo redondeado 15">
            <a:hlinkClick r:id="rId4" action="ppaction://hlinksldjump"/>
          </p:cNvPr>
          <p:cNvSpPr/>
          <p:nvPr/>
        </p:nvSpPr>
        <p:spPr>
          <a:xfrm>
            <a:off x="165100" y="1226066"/>
            <a:ext cx="2516963" cy="16256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595959"/>
                </a:solidFill>
              </a:rPr>
              <a:t>DECANATO</a:t>
            </a:r>
            <a:endParaRPr lang="es-ES" sz="2400" b="1" dirty="0">
              <a:solidFill>
                <a:srgbClr val="595959"/>
              </a:solidFill>
            </a:endParaRPr>
          </a:p>
        </p:txBody>
      </p:sp>
      <p:sp>
        <p:nvSpPr>
          <p:cNvPr id="17" name="Rectángulo redondeado 16">
            <a:hlinkClick r:id="rId5" action="ppaction://hlinksldjump"/>
          </p:cNvPr>
          <p:cNvSpPr/>
          <p:nvPr/>
        </p:nvSpPr>
        <p:spPr>
          <a:xfrm>
            <a:off x="2952750" y="1226066"/>
            <a:ext cx="2516963" cy="1625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595959"/>
                </a:solidFill>
              </a:rPr>
              <a:t>ORDENACIÓN ACADÉMICA E INFRAESTRUCTURA</a:t>
            </a:r>
            <a:endParaRPr lang="es-ES" sz="2000" b="1" dirty="0">
              <a:solidFill>
                <a:srgbClr val="595959"/>
              </a:solidFill>
            </a:endParaRPr>
          </a:p>
        </p:txBody>
      </p:sp>
      <p:sp>
        <p:nvSpPr>
          <p:cNvPr id="18" name="Rectángulo redondeado 17">
            <a:hlinkClick r:id="rId6" action="ppaction://hlinksldjump"/>
          </p:cNvPr>
          <p:cNvSpPr/>
          <p:nvPr/>
        </p:nvSpPr>
        <p:spPr>
          <a:xfrm>
            <a:off x="5702300" y="1226066"/>
            <a:ext cx="2516963" cy="1625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595959"/>
                </a:solidFill>
              </a:rPr>
              <a:t>CALIDAD</a:t>
            </a:r>
            <a:endParaRPr lang="es-ES" sz="2400" b="1" dirty="0">
              <a:solidFill>
                <a:srgbClr val="595959"/>
              </a:solidFill>
            </a:endParaRPr>
          </a:p>
        </p:txBody>
      </p:sp>
      <p:sp>
        <p:nvSpPr>
          <p:cNvPr id="19" name="Rectángulo redondeado 18">
            <a:hlinkClick r:id="rId7" action="ppaction://hlinksldjump"/>
          </p:cNvPr>
          <p:cNvSpPr/>
          <p:nvPr/>
        </p:nvSpPr>
        <p:spPr>
          <a:xfrm>
            <a:off x="165100" y="3132098"/>
            <a:ext cx="2516963" cy="1625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PRACTICUM Y TRABAJO FIN DE GRADO</a:t>
            </a:r>
            <a:endParaRPr lang="es-E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Rectángulo redondeado 19">
            <a:hlinkClick r:id="rId8" action="ppaction://hlinksldjump"/>
          </p:cNvPr>
          <p:cNvSpPr/>
          <p:nvPr/>
        </p:nvSpPr>
        <p:spPr>
          <a:xfrm>
            <a:off x="165100" y="5016500"/>
            <a:ext cx="2516963" cy="1625600"/>
          </a:xfrm>
          <a:prstGeom prst="roundRect">
            <a:avLst/>
          </a:prstGeom>
          <a:blipFill rotWithShape="1">
            <a:blip r:embed="rId9"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595959"/>
                </a:solidFill>
              </a:rPr>
              <a:t>CULTURA</a:t>
            </a:r>
            <a:endParaRPr lang="es-ES" sz="2400" b="1" dirty="0">
              <a:solidFill>
                <a:srgbClr val="595959"/>
              </a:solidFill>
            </a:endParaRPr>
          </a:p>
        </p:txBody>
      </p:sp>
      <p:sp>
        <p:nvSpPr>
          <p:cNvPr id="21" name="Rectángulo redondeado 20">
            <a:hlinkClick r:id="rId10" action="ppaction://hlinksldjump"/>
          </p:cNvPr>
          <p:cNvSpPr/>
          <p:nvPr/>
        </p:nvSpPr>
        <p:spPr>
          <a:xfrm>
            <a:off x="2952750" y="3132098"/>
            <a:ext cx="2516963" cy="1625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595959"/>
                </a:solidFill>
              </a:rPr>
              <a:t>POSTGRADOS Y RELACIONES INTERNACIONALES</a:t>
            </a:r>
            <a:endParaRPr lang="es-ES" sz="2000" b="1" dirty="0">
              <a:solidFill>
                <a:srgbClr val="595959"/>
              </a:solidFill>
            </a:endParaRPr>
          </a:p>
        </p:txBody>
      </p:sp>
      <p:sp>
        <p:nvSpPr>
          <p:cNvPr id="22" name="Rectángulo redondeado 21">
            <a:hlinkClick r:id="rId11" action="ppaction://hlinksldjump"/>
          </p:cNvPr>
          <p:cNvSpPr/>
          <p:nvPr/>
        </p:nvSpPr>
        <p:spPr>
          <a:xfrm>
            <a:off x="5702300" y="3132098"/>
            <a:ext cx="2516963" cy="1625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595959"/>
                </a:solidFill>
              </a:rPr>
              <a:t>ESTUDIANTES</a:t>
            </a:r>
            <a:endParaRPr lang="es-ES" sz="2400" b="1" dirty="0">
              <a:solidFill>
                <a:srgbClr val="595959"/>
              </a:solidFill>
            </a:endParaRPr>
          </a:p>
        </p:txBody>
      </p:sp>
      <p:sp>
        <p:nvSpPr>
          <p:cNvPr id="23" name="Rectángulo redondeado 22">
            <a:hlinkClick r:id="rId12" action="ppaction://hlinksldjump"/>
          </p:cNvPr>
          <p:cNvSpPr/>
          <p:nvPr/>
        </p:nvSpPr>
        <p:spPr>
          <a:xfrm>
            <a:off x="2952750" y="5016500"/>
            <a:ext cx="2516963" cy="1625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595959"/>
                </a:solidFill>
              </a:rPr>
              <a:t>GRADOS E INVESTIGACIÓN</a:t>
            </a:r>
            <a:endParaRPr lang="es-ES" sz="2400" b="1" dirty="0">
              <a:solidFill>
                <a:srgbClr val="595959"/>
              </a:solidFill>
            </a:endParaRPr>
          </a:p>
        </p:txBody>
      </p:sp>
      <p:sp>
        <p:nvSpPr>
          <p:cNvPr id="24" name="Rectángulo redondeado 23">
            <a:hlinkClick r:id="rId13" action="ppaction://hlinksldjump"/>
          </p:cNvPr>
          <p:cNvSpPr/>
          <p:nvPr/>
        </p:nvSpPr>
        <p:spPr>
          <a:xfrm>
            <a:off x="5702300" y="5016500"/>
            <a:ext cx="2516963" cy="16256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595959"/>
                </a:solidFill>
              </a:rPr>
              <a:t>SECRETARÍA</a:t>
            </a:r>
            <a:endParaRPr lang="es-ES" sz="2400" b="1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36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ulpg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52750" cy="762000"/>
          </a:xfrm>
          <a:prstGeom prst="rect">
            <a:avLst/>
          </a:prstGeom>
        </p:spPr>
      </p:pic>
      <p:pic>
        <p:nvPicPr>
          <p:cNvPr id="5" name="Imagen 4" descr="logo fced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463" y="0"/>
            <a:ext cx="2575737" cy="64770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270000" y="2851666"/>
            <a:ext cx="23241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  <a:softEdge rad="800100"/>
          </a:effectLst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6" name="Rectángulo redondeado 15"/>
          <p:cNvSpPr/>
          <p:nvPr/>
        </p:nvSpPr>
        <p:spPr>
          <a:xfrm>
            <a:off x="165100" y="808074"/>
            <a:ext cx="8136000" cy="504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DECANA</a:t>
            </a:r>
            <a:r>
              <a:rPr lang="es-ES" sz="2400" b="1" dirty="0" smtClean="0">
                <a:solidFill>
                  <a:srgbClr val="595959"/>
                </a:solidFill>
              </a:rPr>
              <a:t>TO</a:t>
            </a:r>
            <a:endParaRPr lang="es-ES" sz="2400" b="1" dirty="0">
              <a:solidFill>
                <a:srgbClr val="595959"/>
              </a:solidFill>
            </a:endParaRPr>
          </a:p>
        </p:txBody>
      </p:sp>
      <p:sp>
        <p:nvSpPr>
          <p:cNvPr id="2" name="Botón de acción: Hacia delante o Siguiente 1">
            <a:hlinkClick r:id="rId4" action="ppaction://hlinksldjump" highlightClick="1"/>
          </p:cNvPr>
          <p:cNvSpPr/>
          <p:nvPr/>
        </p:nvSpPr>
        <p:spPr>
          <a:xfrm>
            <a:off x="7450060" y="5512588"/>
            <a:ext cx="1693940" cy="68089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753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ulpg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52750" cy="762000"/>
          </a:xfrm>
          <a:prstGeom prst="rect">
            <a:avLst/>
          </a:prstGeom>
        </p:spPr>
      </p:pic>
      <p:pic>
        <p:nvPicPr>
          <p:cNvPr id="5" name="Imagen 4" descr="logo fced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463" y="0"/>
            <a:ext cx="2575737" cy="647700"/>
          </a:xfrm>
          <a:prstGeom prst="rect">
            <a:avLst/>
          </a:prstGeom>
        </p:spPr>
      </p:pic>
      <p:sp>
        <p:nvSpPr>
          <p:cNvPr id="24" name="Rectángulo redondeado 23"/>
          <p:cNvSpPr/>
          <p:nvPr/>
        </p:nvSpPr>
        <p:spPr>
          <a:xfrm>
            <a:off x="172912" y="818190"/>
            <a:ext cx="8136000" cy="482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595959"/>
                </a:solidFill>
              </a:rPr>
              <a:t>SECRETARÍA</a:t>
            </a:r>
            <a:endParaRPr lang="es-ES" sz="2400" b="1" dirty="0">
              <a:solidFill>
                <a:srgbClr val="595959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0" y="1595021"/>
            <a:ext cx="8458199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s-ES" sz="2400" b="1" dirty="0" smtClean="0"/>
              <a:t>Uso del Campus virtual y el correo electrónico</a:t>
            </a:r>
          </a:p>
          <a:p>
            <a:pPr marL="800100" lvl="1" indent="-342900" algn="just">
              <a:buFont typeface="Arial"/>
              <a:buChar char="•"/>
            </a:pP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  <a:hlinkClick r:id="rId4" tooltip="Universidad de Las Palmas de Gran Canaria"/>
              </a:rPr>
              <a:t>Acceso</a:t>
            </a: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 (contraseña única)</a:t>
            </a:r>
          </a:p>
          <a:p>
            <a:pPr marL="800100" lvl="1" indent="-342900" algn="just">
              <a:buFont typeface="Arial"/>
              <a:buChar char="•"/>
            </a:pP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Mis datos (cambio contraseña, CV)</a:t>
            </a:r>
          </a:p>
          <a:p>
            <a:pPr marL="800100" lvl="1" indent="-342900" algn="just">
              <a:buFont typeface="Arial"/>
              <a:buChar char="•"/>
            </a:pP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Mi Campus Virtual (Asignaturas – Activar edición</a:t>
            </a:r>
          </a:p>
          <a:p>
            <a:pPr marL="800100" lvl="1" indent="-342900" algn="just">
              <a:buFont typeface="Arial"/>
              <a:buChar char="•"/>
            </a:pP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Mi docencia (proyectos, actas, estudiantes)</a:t>
            </a:r>
          </a:p>
          <a:p>
            <a:pPr marL="800100" lvl="1" indent="-342900" algn="just">
              <a:buFont typeface="Arial"/>
              <a:buChar char="•"/>
            </a:pP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Mi evaluación, Mis utilidades</a:t>
            </a:r>
          </a:p>
          <a:p>
            <a:pPr marL="342900" indent="-342900" algn="just">
              <a:buFont typeface="Arial"/>
              <a:buChar char="•"/>
            </a:pPr>
            <a:r>
              <a:rPr lang="es-ES" sz="2400" b="1" dirty="0" smtClean="0"/>
              <a:t>Obtención y utilización de la firma electrónica (Muy útil)</a:t>
            </a:r>
          </a:p>
          <a:p>
            <a:pPr marL="800100" lvl="1" indent="-342900" algn="just">
              <a:buFont typeface="Arial"/>
              <a:buChar char="•"/>
            </a:pP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Configurar el ordenador y </a:t>
            </a: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  <a:hlinkClick r:id="rId5" tooltip="Solicitar firma electrónica"/>
              </a:rPr>
              <a:t>solicitar el certificado</a:t>
            </a:r>
            <a:endParaRPr lang="es-E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 algn="just">
              <a:buFont typeface="Arial"/>
              <a:buChar char="•"/>
            </a:pP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Acreditar la identidad y descargar el certificado</a:t>
            </a:r>
            <a:endParaRPr lang="es-E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s-ES" sz="2400" b="1" dirty="0"/>
              <a:t>SI de la ULPGC – 1234 – si@ulpgc.es</a:t>
            </a:r>
            <a:endParaRPr lang="es-ES" sz="2400" dirty="0"/>
          </a:p>
          <a:p>
            <a:pPr marL="342900" indent="-342900" algn="just">
              <a:buFont typeface="Arial"/>
              <a:buChar char="•"/>
            </a:pPr>
            <a:r>
              <a:rPr lang="es-ES" sz="2400" b="1" dirty="0" smtClean="0"/>
              <a:t>Aspectos importantes</a:t>
            </a:r>
          </a:p>
          <a:p>
            <a:pPr marL="800100" lvl="1" indent="-342900" algn="just">
              <a:buFont typeface="Arial"/>
              <a:buChar char="•"/>
            </a:pPr>
            <a:r>
              <a:rPr lang="es-ES" sz="2400" b="1" dirty="0" smtClean="0">
                <a:solidFill>
                  <a:srgbClr val="798844"/>
                </a:solidFill>
                <a:hlinkClick r:id="rId6" tooltip="Calendario académico 2016 2017"/>
              </a:rPr>
              <a:t>Calendario académico </a:t>
            </a:r>
            <a:r>
              <a:rPr lang="es-ES" sz="2400" b="1" dirty="0" smtClean="0">
                <a:solidFill>
                  <a:srgbClr val="798844"/>
                </a:solidFill>
              </a:rPr>
              <a:t>(Convocatorias, Actas)</a:t>
            </a:r>
          </a:p>
          <a:p>
            <a:pPr marL="800100" lvl="1" indent="-342900" algn="just">
              <a:buFont typeface="Arial"/>
              <a:buChar char="•"/>
            </a:pPr>
            <a:r>
              <a:rPr lang="es-ES" sz="2400" b="1" dirty="0" smtClean="0">
                <a:solidFill>
                  <a:srgbClr val="798844"/>
                </a:solidFill>
              </a:rPr>
              <a:t>Informes, certificados, </a:t>
            </a:r>
            <a:r>
              <a:rPr lang="is-IS" sz="2400" b="1" dirty="0" smtClean="0">
                <a:solidFill>
                  <a:srgbClr val="798844"/>
                </a:solidFill>
              </a:rPr>
              <a:t>…</a:t>
            </a:r>
          </a:p>
          <a:p>
            <a:pPr lvl="1"/>
            <a:endParaRPr lang="es-ES" sz="2400" b="1" dirty="0" smtClean="0">
              <a:solidFill>
                <a:srgbClr val="798844"/>
              </a:solidFill>
            </a:endParaRPr>
          </a:p>
          <a:p>
            <a:pPr lvl="1"/>
            <a:endParaRPr lang="es-ES" sz="2400" b="1" dirty="0" smtClean="0">
              <a:solidFill>
                <a:srgbClr val="798844"/>
              </a:solidFill>
            </a:endParaRPr>
          </a:p>
        </p:txBody>
      </p:sp>
      <p:sp>
        <p:nvSpPr>
          <p:cNvPr id="14" name="Botón de acción: Hacia delante o Siguiente 13">
            <a:hlinkClick r:id="rId7" action="ppaction://hlinksldjump" highlightClick="1"/>
          </p:cNvPr>
          <p:cNvSpPr/>
          <p:nvPr/>
        </p:nvSpPr>
        <p:spPr>
          <a:xfrm>
            <a:off x="7461942" y="5512588"/>
            <a:ext cx="1693940" cy="68089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437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ulpg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52750" cy="762000"/>
          </a:xfrm>
          <a:prstGeom prst="rect">
            <a:avLst/>
          </a:prstGeom>
        </p:spPr>
      </p:pic>
      <p:pic>
        <p:nvPicPr>
          <p:cNvPr id="5" name="Imagen 4" descr="logo fced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463" y="0"/>
            <a:ext cx="2575737" cy="64770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270000" y="2851666"/>
            <a:ext cx="23241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  <a:softEdge rad="800100"/>
          </a:effectLst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7" name="Rectángulo redondeado 16"/>
          <p:cNvSpPr/>
          <p:nvPr/>
        </p:nvSpPr>
        <p:spPr>
          <a:xfrm>
            <a:off x="157340" y="830551"/>
            <a:ext cx="8136000" cy="504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595959"/>
                </a:solidFill>
              </a:rPr>
              <a:t>ORDENACIÓN ACADÉMICA E INFRAESTRUCTURA</a:t>
            </a:r>
            <a:endParaRPr lang="es-ES" sz="2400" b="1" dirty="0">
              <a:solidFill>
                <a:srgbClr val="595959"/>
              </a:solidFill>
            </a:endParaRPr>
          </a:p>
        </p:txBody>
      </p:sp>
      <p:sp>
        <p:nvSpPr>
          <p:cNvPr id="14" name="Botón de acción: Hacia delante o Siguiente 13">
            <a:hlinkClick r:id="rId4" action="ppaction://hlinksldjump" highlightClick="1"/>
          </p:cNvPr>
          <p:cNvSpPr/>
          <p:nvPr/>
        </p:nvSpPr>
        <p:spPr>
          <a:xfrm>
            <a:off x="7450060" y="5512588"/>
            <a:ext cx="1693940" cy="68089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437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ulpg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52750" cy="762000"/>
          </a:xfrm>
          <a:prstGeom prst="rect">
            <a:avLst/>
          </a:prstGeom>
        </p:spPr>
      </p:pic>
      <p:pic>
        <p:nvPicPr>
          <p:cNvPr id="5" name="Imagen 4" descr="logo fced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463" y="0"/>
            <a:ext cx="2575737" cy="64770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270000" y="2851666"/>
            <a:ext cx="23241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  <a:softEdge rad="800100"/>
          </a:effectLst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165100" y="859433"/>
            <a:ext cx="8136000" cy="504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595959"/>
                </a:solidFill>
              </a:rPr>
              <a:t>CALIDAD</a:t>
            </a:r>
            <a:endParaRPr lang="es-ES" sz="2400" b="1" dirty="0">
              <a:solidFill>
                <a:srgbClr val="595959"/>
              </a:solidFill>
            </a:endParaRPr>
          </a:p>
        </p:txBody>
      </p:sp>
      <p:sp>
        <p:nvSpPr>
          <p:cNvPr id="14" name="Botón de acción: Hacia delante o Siguiente 13">
            <a:hlinkClick r:id="rId4" action="ppaction://hlinksldjump" highlightClick="1"/>
          </p:cNvPr>
          <p:cNvSpPr/>
          <p:nvPr/>
        </p:nvSpPr>
        <p:spPr>
          <a:xfrm>
            <a:off x="7620000" y="5512588"/>
            <a:ext cx="1523999" cy="68089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0" y="1669163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s-ES" sz="2400" b="1" dirty="0"/>
              <a:t>Sistema de garantía de calidad de la FCEDU</a:t>
            </a:r>
          </a:p>
          <a:p>
            <a:pPr marL="800100" lvl="1" indent="-342900" algn="just">
              <a:buFont typeface="Arial"/>
              <a:buChar char="•"/>
            </a:pP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hlinkClick r:id="rId5" tooltip="Universidad de Las Palmas de Gran Canaria"/>
              </a:rPr>
              <a:t>Acceso</a:t>
            </a: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 ( </a:t>
            </a: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hlinkClick r:id="rId6"/>
              </a:rPr>
              <a:t>web facultad</a:t>
            </a: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800100" lvl="1" indent="-342900" algn="just">
              <a:buFont typeface="Arial"/>
              <a:buChar char="•"/>
            </a:pP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Manual de Procedimientos (desarrollo y evaluación de las enseñanzas, orientación al estudiante, análisis de satisfacción, servicios, TFG, prácticas)</a:t>
            </a:r>
          </a:p>
          <a:p>
            <a:pPr marL="342900" lvl="0" indent="-342900" algn="just">
              <a:buFont typeface="Arial"/>
              <a:buChar char="•"/>
            </a:pPr>
            <a:endParaRPr lang="es-E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algn="just">
              <a:buFont typeface="Arial"/>
              <a:buChar char="•"/>
            </a:pPr>
            <a:r>
              <a:rPr lang="es-ES" sz="2400" b="1" dirty="0">
                <a:solidFill>
                  <a:prstClr val="black"/>
                </a:solidFill>
              </a:rPr>
              <a:t>Medidas de </a:t>
            </a:r>
            <a:r>
              <a:rPr lang="es-ES" sz="2400" b="1" dirty="0" smtClean="0">
                <a:solidFill>
                  <a:prstClr val="black"/>
                </a:solidFill>
              </a:rPr>
              <a:t>satisfacción</a:t>
            </a:r>
          </a:p>
          <a:p>
            <a:pPr marL="800100" lvl="1" indent="-342900" algn="just">
              <a:buFont typeface="Arial"/>
              <a:buChar char="•"/>
            </a:pP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Evaluación institucional de la satisfacción </a:t>
            </a: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del alumnado </a:t>
            </a: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con la actividad docente (14 Nov-21 Dic</a:t>
            </a: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lvl="1" algn="just"/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s-E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s-ES" sz="2400" b="1" dirty="0" smtClean="0">
                <a:solidFill>
                  <a:prstClr val="black"/>
                </a:solidFill>
              </a:rPr>
              <a:t>Procesos </a:t>
            </a:r>
            <a:r>
              <a:rPr lang="es-ES" sz="2400" b="1" dirty="0">
                <a:solidFill>
                  <a:prstClr val="black"/>
                </a:solidFill>
              </a:rPr>
              <a:t>de seguimiento y acreditación de titulaciones</a:t>
            </a:r>
          </a:p>
          <a:p>
            <a:pPr marL="800100" lvl="1" indent="-342900" algn="just">
              <a:buFont typeface="Arial"/>
              <a:buChar char="•"/>
            </a:pP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Realizar </a:t>
            </a: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informes de seguimiento de las </a:t>
            </a: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titulaciones</a:t>
            </a:r>
            <a:endParaRPr lang="es-E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37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ulpg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52750" cy="762000"/>
          </a:xfrm>
          <a:prstGeom prst="rect">
            <a:avLst/>
          </a:prstGeom>
        </p:spPr>
      </p:pic>
      <p:pic>
        <p:nvPicPr>
          <p:cNvPr id="5" name="Imagen 4" descr="logo fced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463" y="0"/>
            <a:ext cx="2575737" cy="64770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270000" y="2851666"/>
            <a:ext cx="23241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  <a:softEdge rad="800100"/>
          </a:effectLst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9" name="Rectángulo redondeado 18"/>
          <p:cNvSpPr/>
          <p:nvPr/>
        </p:nvSpPr>
        <p:spPr>
          <a:xfrm>
            <a:off x="165099" y="804800"/>
            <a:ext cx="8136000" cy="504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595959"/>
                </a:solidFill>
              </a:rPr>
              <a:t>PRACTICUM Y TRABAJO FIN DE GRADO</a:t>
            </a:r>
            <a:endParaRPr lang="es-ES" sz="2400" b="1" dirty="0">
              <a:solidFill>
                <a:srgbClr val="595959"/>
              </a:solidFill>
            </a:endParaRPr>
          </a:p>
        </p:txBody>
      </p:sp>
      <p:sp>
        <p:nvSpPr>
          <p:cNvPr id="14" name="Botón de acción: Hacia delante o Siguiente 13">
            <a:hlinkClick r:id="rId4" action="ppaction://hlinksldjump" highlightClick="1"/>
          </p:cNvPr>
          <p:cNvSpPr/>
          <p:nvPr/>
        </p:nvSpPr>
        <p:spPr>
          <a:xfrm>
            <a:off x="7450060" y="5512588"/>
            <a:ext cx="1693940" cy="68089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437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ulpg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52750" cy="762000"/>
          </a:xfrm>
          <a:prstGeom prst="rect">
            <a:avLst/>
          </a:prstGeom>
        </p:spPr>
      </p:pic>
      <p:pic>
        <p:nvPicPr>
          <p:cNvPr id="5" name="Imagen 4" descr="logo fced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463" y="0"/>
            <a:ext cx="2575737" cy="64770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270000" y="2851666"/>
            <a:ext cx="23241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  <a:softEdge rad="800100"/>
          </a:effectLst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1" name="Rectángulo redondeado 20"/>
          <p:cNvSpPr/>
          <p:nvPr/>
        </p:nvSpPr>
        <p:spPr>
          <a:xfrm>
            <a:off x="130986" y="828596"/>
            <a:ext cx="8136000" cy="504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595959"/>
                </a:solidFill>
              </a:rPr>
              <a:t>POSTGRADOS Y RELACIONES INTERNACIONALES</a:t>
            </a:r>
            <a:endParaRPr lang="es-ES" sz="2400" b="1" dirty="0">
              <a:solidFill>
                <a:srgbClr val="595959"/>
              </a:solidFill>
            </a:endParaRPr>
          </a:p>
        </p:txBody>
      </p:sp>
      <p:sp>
        <p:nvSpPr>
          <p:cNvPr id="14" name="Botón de acción: Hacia delante o Siguiente 13">
            <a:hlinkClick r:id="rId4" action="ppaction://hlinksldjump" highlightClick="1"/>
          </p:cNvPr>
          <p:cNvSpPr/>
          <p:nvPr/>
        </p:nvSpPr>
        <p:spPr>
          <a:xfrm>
            <a:off x="7450060" y="5512588"/>
            <a:ext cx="1693940" cy="68089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09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ulpg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52750" cy="762000"/>
          </a:xfrm>
          <a:prstGeom prst="rect">
            <a:avLst/>
          </a:prstGeom>
        </p:spPr>
      </p:pic>
      <p:pic>
        <p:nvPicPr>
          <p:cNvPr id="5" name="Imagen 4" descr="logo fced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463" y="0"/>
            <a:ext cx="2575737" cy="64770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270000" y="2851666"/>
            <a:ext cx="23241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  <a:softEdge rad="800100"/>
          </a:effectLst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2" name="Rectángulo redondeado 21"/>
          <p:cNvSpPr/>
          <p:nvPr/>
        </p:nvSpPr>
        <p:spPr>
          <a:xfrm>
            <a:off x="165100" y="828596"/>
            <a:ext cx="8136000" cy="504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595959"/>
                </a:solidFill>
              </a:rPr>
              <a:t>ESTUDIANTES</a:t>
            </a:r>
            <a:endParaRPr lang="es-ES" sz="2400" b="1" dirty="0">
              <a:solidFill>
                <a:srgbClr val="595959"/>
              </a:solidFill>
            </a:endParaRPr>
          </a:p>
        </p:txBody>
      </p:sp>
      <p:sp>
        <p:nvSpPr>
          <p:cNvPr id="14" name="Botón de acción: Hacia delante o Siguiente 13">
            <a:hlinkClick r:id="rId4" action="ppaction://hlinksldjump" highlightClick="1"/>
          </p:cNvPr>
          <p:cNvSpPr/>
          <p:nvPr/>
        </p:nvSpPr>
        <p:spPr>
          <a:xfrm>
            <a:off x="7450060" y="5512588"/>
            <a:ext cx="1693940" cy="68089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09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ventura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Adyacencia.thmx</Template>
  <TotalTime>178</TotalTime>
  <Words>334</Words>
  <Application>Microsoft Macintosh PowerPoint</Application>
  <PresentationFormat>Presentación en pantalla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Adjacency</vt:lpstr>
      <vt:lpstr>Facultad de Ciencias de la Educación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Facultad de Ciencias de la Educación</dc:title>
  <dc:creator>Jose Carlos Carrion Perez</dc:creator>
  <cp:lastModifiedBy>Jose Carlos Carrion Perez</cp:lastModifiedBy>
  <cp:revision>30</cp:revision>
  <dcterms:created xsi:type="dcterms:W3CDTF">2016-09-16T17:52:21Z</dcterms:created>
  <dcterms:modified xsi:type="dcterms:W3CDTF">2016-09-18T22:17:22Z</dcterms:modified>
</cp:coreProperties>
</file>