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20"/>
  </p:sldMasterIdLst>
  <p:notesMasterIdLst>
    <p:notesMasterId r:id="rId41"/>
  </p:notesMasterIdLst>
  <p:sldIdLst>
    <p:sldId id="256" r:id="rId21"/>
    <p:sldId id="257" r:id="rId22"/>
    <p:sldId id="258" r:id="rId23"/>
    <p:sldId id="268" r:id="rId24"/>
    <p:sldId id="259" r:id="rId25"/>
    <p:sldId id="269" r:id="rId26"/>
    <p:sldId id="260" r:id="rId27"/>
    <p:sldId id="270" r:id="rId28"/>
    <p:sldId id="261" r:id="rId29"/>
    <p:sldId id="271" r:id="rId30"/>
    <p:sldId id="267" r:id="rId31"/>
    <p:sldId id="272" r:id="rId32"/>
    <p:sldId id="263" r:id="rId33"/>
    <p:sldId id="273" r:id="rId34"/>
    <p:sldId id="264" r:id="rId35"/>
    <p:sldId id="274" r:id="rId36"/>
    <p:sldId id="265" r:id="rId37"/>
    <p:sldId id="275" r:id="rId38"/>
    <p:sldId id="266" r:id="rId39"/>
    <p:sldId id="27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20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28AB-AF18-094C-B9FA-A20B225B9E06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56E6-B04E-7141-B123-0F8F25F2B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0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56E6-B04E-7141-B123-0F8F25F2B8F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16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4/24/2018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fp.ulpgc.es/index.php?lang=es&amp;study=todos" TargetMode="Externa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://www.ulpgc.es/internacional_inicio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hyperlink" Target="http://tumartescultural.blogspot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2.ulpgc.es/hege/almacen/download/7119/7119432/propuesta_de_calendario_academico_201617_v411.pdf" TargetMode="External"/><Relationship Id="rId5" Type="http://schemas.openxmlformats.org/officeDocument/2006/relationships/hyperlink" Target="http://www.fnmt.es/home" TargetMode="External"/><Relationship Id="rId4" Type="http://schemas.openxmlformats.org/officeDocument/2006/relationships/hyperlink" Target="https://www.ulpgc.es/nod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http://www.fcedu.ulpgc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2.ulpgc.es/descargadirecta.php?codigo_archivo=44539" TargetMode="External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fp.ulpgc.es/" TargetMode="External"/><Relationship Id="rId5" Type="http://schemas.openxmlformats.org/officeDocument/2006/relationships/hyperlink" Target="https://www.ulpgc.es/node" TargetMode="Externa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000" y="1828800"/>
            <a:ext cx="8115300" cy="259397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CB7B2B"/>
                </a:solidFill>
              </a:rPr>
              <a:t>Facultad de Ciencias de la Educación</a:t>
            </a:r>
            <a:endParaRPr lang="es-ES" dirty="0">
              <a:solidFill>
                <a:srgbClr val="CB7B2B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54600"/>
            <a:ext cx="8458200" cy="8128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CURSO 2017 / 2018</a:t>
            </a:r>
            <a:endParaRPr lang="es-ES" sz="2800" dirty="0"/>
          </a:p>
        </p:txBody>
      </p:sp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4290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342900"/>
            <a:ext cx="2575737" cy="647700"/>
          </a:xfrm>
          <a:prstGeom prst="rect">
            <a:avLst/>
          </a:prstGeom>
        </p:spPr>
      </p:pic>
      <p:pic>
        <p:nvPicPr>
          <p:cNvPr id="6" name="Imagen 3" descr="4.FFP 2  copia 2.jpg"/>
          <p:cNvPicPr>
            <a:picLocks noChangeAspect="1"/>
          </p:cNvPicPr>
          <p:nvPr/>
        </p:nvPicPr>
        <p:blipFill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141198"/>
            <a:ext cx="3949700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165099" y="804800"/>
            <a:ext cx="8136000" cy="50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PRACTICUM Y TRABAJO FIN DE GRADO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4" name="Botón de acción: Hacia delante o Siguiente 13">
            <a:hlinkClick r:id="rId4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139594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400" b="1" dirty="0"/>
              <a:t>Organización del </a:t>
            </a:r>
            <a:r>
              <a:rPr lang="es-ES" sz="2400" b="1" dirty="0" err="1" smtClean="0"/>
              <a:t>Practicum</a:t>
            </a:r>
            <a:endParaRPr lang="es-ES" sz="2400" b="1" dirty="0" smtClean="0"/>
          </a:p>
          <a:p>
            <a:pPr lvl="2" algn="just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Grado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de Infantil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1254563" y="2291089"/>
          <a:ext cx="5915768" cy="15786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7290">
                  <a:extLst>
                    <a:ext uri="{9D8B030D-6E8A-4147-A177-3AD203B41FA5}">
                      <a16:colId xmlns:a16="http://schemas.microsoft.com/office/drawing/2014/main" val="1013852914"/>
                    </a:ext>
                  </a:extLst>
                </a:gridCol>
                <a:gridCol w="2217355">
                  <a:extLst>
                    <a:ext uri="{9D8B030D-6E8A-4147-A177-3AD203B41FA5}">
                      <a16:colId xmlns:a16="http://schemas.microsoft.com/office/drawing/2014/main" val="1286899881"/>
                    </a:ext>
                  </a:extLst>
                </a:gridCol>
                <a:gridCol w="1811123">
                  <a:extLst>
                    <a:ext uri="{9D8B030D-6E8A-4147-A177-3AD203B41FA5}">
                      <a16:colId xmlns:a16="http://schemas.microsoft.com/office/drawing/2014/main" val="1952490161"/>
                    </a:ext>
                  </a:extLst>
                </a:gridCol>
              </a:tblGrid>
              <a:tr h="465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PRÁCTICUM I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2º CURSO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PRÁCTICUM II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s-ES_tradnl" sz="14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CURSO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PRÁCTICUM III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4º CURSO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47052"/>
                  </a:ext>
                </a:extLst>
              </a:tr>
              <a:tr h="1113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créditos - </a:t>
                      </a:r>
                      <a:r>
                        <a:rPr lang="es-ES_tradn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350 </a:t>
                      </a:r>
                      <a:r>
                        <a:rPr lang="es-ES_tradn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horas</a:t>
                      </a:r>
                      <a:endParaRPr lang="es-E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Presenciales: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</a:rPr>
                        <a:t>Trabajo autónomo </a:t>
                      </a:r>
                      <a:endParaRPr lang="es-ES_tradnl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 créditos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487,5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Presenciales: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autónomo: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 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créditos - </a:t>
                      </a: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Presenciales: 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autónomo: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87944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3933914"/>
            <a:ext cx="6393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Grado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de Primaria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1254563" y="4470705"/>
          <a:ext cx="5915768" cy="15883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4741">
                  <a:extLst>
                    <a:ext uri="{9D8B030D-6E8A-4147-A177-3AD203B41FA5}">
                      <a16:colId xmlns:a16="http://schemas.microsoft.com/office/drawing/2014/main" val="3966609638"/>
                    </a:ext>
                  </a:extLst>
                </a:gridCol>
                <a:gridCol w="1967198">
                  <a:extLst>
                    <a:ext uri="{9D8B030D-6E8A-4147-A177-3AD203B41FA5}">
                      <a16:colId xmlns:a16="http://schemas.microsoft.com/office/drawing/2014/main" val="3992753680"/>
                    </a:ext>
                  </a:extLst>
                </a:gridCol>
                <a:gridCol w="1823829">
                  <a:extLst>
                    <a:ext uri="{9D8B030D-6E8A-4147-A177-3AD203B41FA5}">
                      <a16:colId xmlns:a16="http://schemas.microsoft.com/office/drawing/2014/main" val="3097522002"/>
                    </a:ext>
                  </a:extLst>
                </a:gridCol>
              </a:tblGrid>
              <a:tr h="4909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PRÁCTICUM I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2º CURSO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PRÁCTICUM II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3er CURSO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PRÁCTICUM III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4º CURSO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97070"/>
                  </a:ext>
                </a:extLst>
              </a:tr>
              <a:tr h="1097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créditos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312,5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Presenciales: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187,5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autónomo: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créditos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Presenciales: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autónomo: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créditos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Presenciales: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autónomo: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s-ES_tradnl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es-E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98902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619347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400" b="1" dirty="0" smtClean="0">
                <a:hlinkClick r:id="rId5"/>
              </a:rPr>
              <a:t>Sitio web de la FCEDU</a:t>
            </a: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873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DC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DCB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130986" y="828596"/>
            <a:ext cx="8136000" cy="50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35803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Máster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Universitario en Formación del Profesorado de Educación Secundaria, Bachillerato, Formación Profesional y Enseñanza de Idiomas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257300" lvl="2" indent="-342900" algn="just">
              <a:buFont typeface="Arial"/>
              <a:buChar char="•"/>
            </a:pPr>
            <a:r>
              <a:rPr lang="es-ES_tradnl" sz="2000" b="1" dirty="0"/>
              <a:t>Especialidades: Tecnología. Ciencias Experimentales. Economía, Empresa y Turismo. Educación Física. Lengua Castellana y Literatura.  Geografía e Historia. Inglés. Otras lenguas extranjeras (francés, alemán, italiano). Sociocomunitario. Música. Orientación Educativa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Máster 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Universitario en Intervención Familiar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Máster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Universitario en Medicación Familiar y </a:t>
            </a: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Sociocomunitaria</a:t>
            </a:r>
          </a:p>
          <a:p>
            <a:pPr lvl="1" algn="just"/>
            <a:endParaRPr lang="es-ES_tradn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Objetivos para los próximos años:</a:t>
            </a:r>
          </a:p>
          <a:p>
            <a:pPr marL="1257300" lvl="2" indent="-342900" algn="just">
              <a:buFont typeface="Arial"/>
              <a:buChar char="•"/>
            </a:pPr>
            <a:r>
              <a:rPr lang="es-ES" sz="2000" b="1" dirty="0"/>
              <a:t>Ampliar la oferta de másteres</a:t>
            </a:r>
          </a:p>
          <a:p>
            <a:pPr marL="1257300" lvl="2" indent="-342900" algn="just">
              <a:buFont typeface="Arial"/>
              <a:buChar char="•"/>
            </a:pPr>
            <a:r>
              <a:rPr lang="es-ES" sz="2000" b="1" dirty="0"/>
              <a:t>Ultimar un programa de doctorado </a:t>
            </a:r>
            <a:r>
              <a:rPr lang="es-ES" sz="2000" b="1" dirty="0" smtClean="0"/>
              <a:t>adecuado a las</a:t>
            </a:r>
          </a:p>
          <a:p>
            <a:pPr marL="1257300" lvl="2" indent="-342900" algn="just">
              <a:buClr>
                <a:schemeClr val="bg1"/>
              </a:buClr>
              <a:buFont typeface="Arial"/>
              <a:buChar char="•"/>
            </a:pPr>
            <a:r>
              <a:rPr lang="es-ES" sz="2000" b="1" dirty="0" smtClean="0"/>
              <a:t>condiciones y </a:t>
            </a:r>
            <a:r>
              <a:rPr lang="es-ES" sz="2000" b="1" dirty="0"/>
              <a:t>necesidades de la Facultad, y a las </a:t>
            </a:r>
            <a:endParaRPr lang="es-ES" sz="2000" b="1" dirty="0" smtClean="0"/>
          </a:p>
          <a:p>
            <a:pPr marL="1257300" lvl="2" indent="-342900" algn="just">
              <a:buClr>
                <a:schemeClr val="bg1"/>
              </a:buClr>
              <a:buFont typeface="Arial"/>
              <a:buChar char="•"/>
            </a:pPr>
            <a:r>
              <a:rPr lang="es-ES" sz="2000" b="1" dirty="0" smtClean="0"/>
              <a:t>demandas </a:t>
            </a:r>
            <a:r>
              <a:rPr lang="es-ES" sz="2000" b="1" dirty="0"/>
              <a:t>sociales relacionadas con nuestras titulaciones.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37413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b="1" dirty="0"/>
              <a:t>Estudios de </a:t>
            </a:r>
            <a:r>
              <a:rPr lang="es-ES_tradnl" sz="2400" b="1" dirty="0" smtClean="0"/>
              <a:t>postgrados</a:t>
            </a:r>
            <a:endParaRPr lang="es-ES_tradnl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0" y="1835803"/>
            <a:ext cx="845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Abarcan </a:t>
            </a:r>
            <a:r>
              <a:rPr lang="es-ES" sz="2400" b="1" dirty="0">
                <a:solidFill>
                  <a:srgbClr val="798844"/>
                </a:solidFill>
              </a:rPr>
              <a:t>no sólo la movilidad del profesorado y del alumnado sino también la cooperación internacional o proyectos internacionales</a:t>
            </a:r>
            <a:r>
              <a:rPr lang="es-ES" sz="2400" b="1" dirty="0" smtClean="0">
                <a:solidFill>
                  <a:srgbClr val="798844"/>
                </a:solidFill>
              </a:rPr>
              <a:t>.</a:t>
            </a:r>
          </a:p>
          <a:p>
            <a:pPr marL="800100" lvl="1" indent="-342900" algn="just">
              <a:buFont typeface="Arial"/>
              <a:buChar char="•"/>
            </a:pPr>
            <a:endParaRPr lang="es-ES" sz="2400" b="1" dirty="0">
              <a:solidFill>
                <a:srgbClr val="798844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La </a:t>
            </a:r>
            <a:r>
              <a:rPr lang="es-ES" sz="2400" b="1" dirty="0">
                <a:solidFill>
                  <a:srgbClr val="798844"/>
                </a:solidFill>
              </a:rPr>
              <a:t>información relacionada con relaciones internacionales se encuentra en el enlace: </a:t>
            </a:r>
            <a:endParaRPr lang="es-ES" sz="2400" b="1" dirty="0" smtClean="0">
              <a:solidFill>
                <a:srgbClr val="798844"/>
              </a:solidFill>
            </a:endParaRPr>
          </a:p>
          <a:p>
            <a:pPr lvl="1" algn="r"/>
            <a:r>
              <a:rPr lang="es-ES" sz="2400" b="1" u="sng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es-ES" sz="2400" b="1" u="sng" dirty="0">
                <a:solidFill>
                  <a:srgbClr val="000000"/>
                </a:solidFill>
                <a:hlinkClick r:id="rId5"/>
              </a:rPr>
              <a:t>://www.ulpgc.es/</a:t>
            </a:r>
            <a:r>
              <a:rPr lang="es-ES" sz="2400" b="1" u="sng" dirty="0" smtClean="0">
                <a:solidFill>
                  <a:srgbClr val="000000"/>
                </a:solidFill>
                <a:hlinkClick r:id="rId5"/>
              </a:rPr>
              <a:t>internacional_inicio</a:t>
            </a:r>
            <a:endParaRPr lang="es-ES" sz="2400" b="1" dirty="0">
              <a:solidFill>
                <a:srgbClr val="000000"/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Objetivos</a:t>
            </a:r>
            <a:r>
              <a:rPr lang="es-ES" sz="2400" b="1" dirty="0">
                <a:solidFill>
                  <a:srgbClr val="798844"/>
                </a:solidFill>
              </a:rPr>
              <a:t>: </a:t>
            </a:r>
            <a:endParaRPr lang="es-ES" sz="2400" b="1" dirty="0" smtClean="0">
              <a:solidFill>
                <a:srgbClr val="798844"/>
              </a:solidFill>
            </a:endParaRPr>
          </a:p>
          <a:p>
            <a:pPr marL="1257300" lvl="2" indent="-342900" algn="just">
              <a:buFont typeface="Arial"/>
              <a:buChar char="•"/>
            </a:pPr>
            <a:r>
              <a:rPr lang="es-ES" sz="2400" b="1" dirty="0" smtClean="0"/>
              <a:t>Promover </a:t>
            </a:r>
            <a:r>
              <a:rPr lang="es-ES" sz="2400" b="1" dirty="0"/>
              <a:t>y animar a la movilidad del </a:t>
            </a:r>
            <a:r>
              <a:rPr lang="es-ES" sz="2400" b="1" dirty="0" smtClean="0"/>
              <a:t>alumnado</a:t>
            </a:r>
          </a:p>
          <a:p>
            <a:pPr marL="1257300" lvl="2" indent="-342900" algn="just">
              <a:buClr>
                <a:schemeClr val="bg1"/>
              </a:buClr>
              <a:buFont typeface="Arial"/>
              <a:buChar char="•"/>
            </a:pPr>
            <a:r>
              <a:rPr lang="es-ES" sz="2400" b="1" dirty="0" smtClean="0"/>
              <a:t>para </a:t>
            </a:r>
            <a:r>
              <a:rPr lang="es-ES" sz="2400" b="1" dirty="0"/>
              <a:t>que realice estancias (Erasmus, </a:t>
            </a:r>
            <a:r>
              <a:rPr lang="es-ES" sz="2400" b="1" dirty="0" err="1"/>
              <a:t>Mundus</a:t>
            </a:r>
            <a:r>
              <a:rPr lang="es-ES" sz="2400" b="1" dirty="0"/>
              <a:t>, </a:t>
            </a:r>
            <a:endParaRPr lang="es-ES" sz="2400" b="1" dirty="0" smtClean="0"/>
          </a:p>
          <a:p>
            <a:pPr marL="1257300" lvl="2" indent="-342900" algn="just">
              <a:buClr>
                <a:schemeClr val="bg1"/>
              </a:buClr>
              <a:buFont typeface="Arial"/>
              <a:buChar char="•"/>
            </a:pPr>
            <a:r>
              <a:rPr lang="es-ES" sz="2400" b="1" dirty="0" smtClean="0"/>
              <a:t>SICUE</a:t>
            </a:r>
            <a:r>
              <a:rPr lang="es-ES" sz="2400" b="1" dirty="0"/>
              <a:t>) en otras universidades durante sus </a:t>
            </a:r>
            <a:endParaRPr lang="es-ES" sz="2400" b="1" dirty="0" smtClean="0"/>
          </a:p>
          <a:p>
            <a:pPr marL="1257300" lvl="2" indent="-342900" algn="just">
              <a:buClr>
                <a:schemeClr val="bg1"/>
              </a:buClr>
              <a:buFont typeface="Arial"/>
              <a:buChar char="•"/>
            </a:pPr>
            <a:r>
              <a:rPr lang="es-ES" sz="2400" b="1" dirty="0" smtClean="0"/>
              <a:t>estudios </a:t>
            </a:r>
            <a:r>
              <a:rPr lang="es-ES" sz="2400" b="1" dirty="0"/>
              <a:t>universitarios.</a:t>
            </a:r>
          </a:p>
          <a:p>
            <a:pPr marL="1257300" lvl="2" indent="-342900" algn="just">
              <a:buFont typeface="Arial"/>
              <a:buChar char="•"/>
            </a:pPr>
            <a:r>
              <a:rPr lang="es-ES" sz="2400" b="1" dirty="0"/>
              <a:t>Promover y animar a la movilidad del profesorado.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137769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/>
              <a:buChar char="•"/>
            </a:pPr>
            <a:r>
              <a:rPr lang="es-ES" sz="2400" b="1" dirty="0"/>
              <a:t>Relaciones internacionales</a:t>
            </a:r>
          </a:p>
        </p:txBody>
      </p:sp>
      <p:sp>
        <p:nvSpPr>
          <p:cNvPr id="14" name="Botón de acción: Hacia delante o Siguiente 13">
            <a:hlinkClick r:id="rId6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165100" y="828596"/>
            <a:ext cx="8136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4" name="Botón de acción: Hacia delante o Siguiente 13">
            <a:hlinkClick r:id="rId4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0" y="2149019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MENTORÍAS: alumnos de últimos cursos asesoran a alumnos de 1º. Estamos en fase inicial en nuestra Facultad.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DELEGADOS /SUBDELEGADOS DE CLASE: son representantes del grupo-clase.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CONSEJO DE ESTUDIANTES (reuniones 4 veces al año/Deberes y derechos del estudiante, etc.).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 err="1">
                <a:solidFill>
                  <a:schemeClr val="accent1">
                    <a:lumMod val="75000"/>
                  </a:schemeClr>
                </a:solidFill>
              </a:rPr>
              <a:t>CADs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: animar a la participación en Comisiones de Asesoramiento Docente.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accent1">
                    <a:lumMod val="75000"/>
                  </a:schemeClr>
                </a:solidFill>
              </a:rPr>
              <a:t>Canalizar </a:t>
            </a: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quejas del estudiantado.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ASUNTO DISCIPLINA EN AULA: El lema es: respeto al otro/s y a la convivencia.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DISCAPACIDADES/DIFICULTADES: apoyo al alumno (con infraestructura, mobiliario, organizativa, didáctica, personal).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</a:rPr>
              <a:t>Organizar la tutoría/tutela didáctica de alumnos con convocatorias extinguidas/retornados, etc. (atención a las Normas de Permanencia)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64480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b="1" dirty="0"/>
              <a:t>Dinamizar la participación del estudiantado. Algunas acciones: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28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>
            <a:hlinkClick r:id="rId2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5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6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7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184863" y="876300"/>
            <a:ext cx="8136000" cy="50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440412"/>
            <a:ext cx="8160132" cy="524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b="1" dirty="0">
                <a:solidFill>
                  <a:srgbClr val="FF0000"/>
                </a:solidFill>
                <a:cs typeface="Arial" charset="0"/>
              </a:rPr>
              <a:t>M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artes </a:t>
            </a:r>
            <a:r>
              <a:rPr lang="es-ES" sz="2000" b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ulturales de la Facultad:  </a:t>
            </a:r>
            <a:r>
              <a:rPr lang="es-ES" sz="2000" dirty="0">
                <a:solidFill>
                  <a:srgbClr val="10253F"/>
                </a:solidFill>
                <a:cs typeface="Arial" charset="0"/>
              </a:rPr>
              <a:t>10:00  a 12:00  - 17:00 a 19:00 horas</a:t>
            </a:r>
          </a:p>
          <a:p>
            <a:pPr algn="just">
              <a:defRPr/>
            </a:pPr>
            <a:endParaRPr lang="es-ES" sz="2000" dirty="0">
              <a:solidFill>
                <a:srgbClr val="10253F"/>
              </a:solidFill>
              <a:cs typeface="Arial" charset="0"/>
            </a:endParaRPr>
          </a:p>
          <a:p>
            <a:pPr marL="800100" lvl="1" indent="-342900" algn="just">
              <a:buFont typeface="Arial"/>
              <a:buChar char="•"/>
              <a:defRPr/>
            </a:pPr>
            <a:r>
              <a:rPr lang="es-ES" sz="2000" dirty="0">
                <a:solidFill>
                  <a:srgbClr val="10253F"/>
                </a:solidFill>
                <a:cs typeface="Arial" charset="0"/>
              </a:rPr>
              <a:t>¿Quién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gestiona</a:t>
            </a:r>
            <a:r>
              <a:rPr lang="es-ES" sz="2000" dirty="0">
                <a:solidFill>
                  <a:srgbClr val="10253F"/>
                </a:solidFill>
                <a:cs typeface="Arial" charset="0"/>
              </a:rPr>
              <a:t>? CAC (Comisión de Actividades culturales)</a:t>
            </a:r>
          </a:p>
          <a:p>
            <a:pPr marL="800100" lvl="1" indent="-342900" algn="just">
              <a:buFont typeface="Arial"/>
              <a:buChar char="•"/>
              <a:defRPr/>
            </a:pPr>
            <a:r>
              <a:rPr lang="es-ES" sz="2000" b="1" dirty="0"/>
              <a:t>¿</a:t>
            </a:r>
            <a:r>
              <a:rPr lang="es-ES" sz="2000" b="1" dirty="0">
                <a:solidFill>
                  <a:srgbClr val="7F7F7F"/>
                </a:solidFill>
              </a:rPr>
              <a:t>Temática</a:t>
            </a:r>
            <a:r>
              <a:rPr lang="es-ES" sz="2000" b="1" dirty="0"/>
              <a:t>?   educativa, social, musical, tecnológica, deportiva…</a:t>
            </a:r>
          </a:p>
          <a:p>
            <a:pPr marL="800100" lvl="1" indent="-342900" algn="just">
              <a:buFont typeface="Arial"/>
              <a:buChar char="•"/>
              <a:defRPr/>
            </a:pPr>
            <a:r>
              <a:rPr lang="es-ES" sz="2000" b="1" i="1" dirty="0"/>
              <a:t>Campus abierto </a:t>
            </a:r>
            <a:r>
              <a:rPr lang="es-ES" sz="2000" b="1" dirty="0"/>
              <a:t>pero también con </a:t>
            </a:r>
            <a:r>
              <a:rPr lang="es-ES" sz="2000" b="1" dirty="0">
                <a:solidFill>
                  <a:srgbClr val="7F7F7F"/>
                </a:solidFill>
              </a:rPr>
              <a:t>reconocimiento</a:t>
            </a:r>
            <a:r>
              <a:rPr lang="es-ES" sz="2000" b="1" dirty="0"/>
              <a:t> de créditos para el alumnado</a:t>
            </a:r>
          </a:p>
          <a:p>
            <a:pPr marL="800100" lvl="1" indent="-342900" algn="just">
              <a:buFont typeface="Arial"/>
              <a:buChar char="•"/>
              <a:defRPr/>
            </a:pPr>
            <a:r>
              <a:rPr lang="es-ES" sz="2000" b="1" dirty="0"/>
              <a:t>¿Cómo se </a:t>
            </a:r>
            <a:r>
              <a:rPr lang="es-ES" sz="2000" b="1" dirty="0">
                <a:solidFill>
                  <a:srgbClr val="7F7F7F"/>
                </a:solidFill>
              </a:rPr>
              <a:t>divulga</a:t>
            </a:r>
            <a:endParaRPr lang="es-ES" sz="2000" b="1" dirty="0"/>
          </a:p>
          <a:p>
            <a:pPr algn="just">
              <a:lnSpc>
                <a:spcPct val="70000"/>
              </a:lnSpc>
              <a:defRPr/>
            </a:pPr>
            <a:endParaRPr lang="es-ES" sz="2000" dirty="0">
              <a:solidFill>
                <a:srgbClr val="10253F"/>
              </a:solidFill>
              <a:cs typeface="Arial" charset="0"/>
            </a:endParaRPr>
          </a:p>
          <a:p>
            <a:pPr lvl="3" algn="just">
              <a:lnSpc>
                <a:spcPct val="70000"/>
              </a:lnSpc>
              <a:defRPr/>
            </a:pP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    </a:t>
            </a:r>
            <a:r>
              <a:rPr lang="es-ES" sz="2000" b="1" dirty="0">
                <a:solidFill>
                  <a:srgbClr val="10253F"/>
                </a:solidFill>
                <a:cs typeface="Arial" charset="0"/>
                <a:hlinkClick r:id="rId4"/>
              </a:rPr>
              <a:t>¡</a:t>
            </a:r>
            <a:r>
              <a:rPr lang="es-ES" sz="2000" b="1" dirty="0" err="1">
                <a:solidFill>
                  <a:srgbClr val="10253F"/>
                </a:solidFill>
                <a:cs typeface="Arial" charset="0"/>
                <a:hlinkClick r:id="rId4"/>
              </a:rPr>
              <a:t>Quéscultura</a:t>
            </a:r>
            <a:r>
              <a:rPr lang="es-ES" sz="2000" b="1" dirty="0">
                <a:solidFill>
                  <a:srgbClr val="10253F"/>
                </a:solidFill>
                <a:cs typeface="Arial" charset="0"/>
                <a:hlinkClick r:id="rId4"/>
              </a:rPr>
              <a:t>?</a:t>
            </a:r>
            <a:endParaRPr lang="es-ES" sz="2000" b="1" dirty="0">
              <a:solidFill>
                <a:srgbClr val="10253F"/>
              </a:solidFill>
              <a:cs typeface="Arial" charset="0"/>
            </a:endParaRPr>
          </a:p>
          <a:p>
            <a:pPr algn="just">
              <a:lnSpc>
                <a:spcPct val="70000"/>
              </a:lnSpc>
              <a:defRPr/>
            </a:pPr>
            <a:endParaRPr lang="es-ES" sz="2000" b="1" dirty="0">
              <a:solidFill>
                <a:srgbClr val="10253F"/>
              </a:solidFill>
              <a:cs typeface="Arial" charset="0"/>
            </a:endParaRPr>
          </a:p>
          <a:p>
            <a:pPr algn="just">
              <a:lnSpc>
                <a:spcPct val="70000"/>
              </a:lnSpc>
              <a:defRPr/>
            </a:pPr>
            <a:endParaRPr lang="es-ES" sz="2000" b="1" dirty="0">
              <a:solidFill>
                <a:srgbClr val="10253F"/>
              </a:solidFill>
              <a:cs typeface="Arial" charset="0"/>
            </a:endParaRPr>
          </a:p>
          <a:p>
            <a:pPr marL="742950" lvl="1" indent="-285750" algn="just">
              <a:lnSpc>
                <a:spcPct val="70000"/>
              </a:lnSpc>
              <a:buFont typeface="Arial"/>
              <a:buChar char="•"/>
              <a:defRPr/>
            </a:pPr>
            <a:r>
              <a:rPr lang="es-ES" sz="2000" b="1" dirty="0"/>
              <a:t>¿</a:t>
            </a:r>
            <a:r>
              <a:rPr lang="es-ES" sz="2000" b="1" dirty="0">
                <a:solidFill>
                  <a:srgbClr val="7F7F7F"/>
                </a:solidFill>
              </a:rPr>
              <a:t>Formatos</a:t>
            </a:r>
            <a:r>
              <a:rPr lang="es-ES" sz="2000" b="1" dirty="0"/>
              <a:t>? charlas, seminarios, ferias, exhibiciones… </a:t>
            </a:r>
            <a:r>
              <a:rPr lang="es-ES" sz="2000" b="1" dirty="0">
                <a:solidFill>
                  <a:srgbClr val="008000"/>
                </a:solidFill>
              </a:rPr>
              <a:t>CICLOS</a:t>
            </a:r>
          </a:p>
          <a:p>
            <a:pPr lvl="1" algn="just">
              <a:lnSpc>
                <a:spcPct val="70000"/>
              </a:lnSpc>
              <a:defRPr/>
            </a:pPr>
            <a:endParaRPr lang="es-ES" sz="2000" b="1" dirty="0">
              <a:solidFill>
                <a:srgbClr val="10253F"/>
              </a:solidFill>
              <a:cs typeface="Arial" charset="0"/>
            </a:endParaRPr>
          </a:p>
          <a:p>
            <a:pPr marL="742950" lvl="1" indent="-285750" algn="just">
              <a:lnSpc>
                <a:spcPct val="80000"/>
              </a:lnSpc>
              <a:buFont typeface="Arial"/>
              <a:buChar char="•"/>
              <a:defRPr/>
            </a:pPr>
            <a:r>
              <a:rPr lang="es-ES" sz="2000" b="1" dirty="0">
                <a:solidFill>
                  <a:srgbClr val="008000"/>
                </a:solidFill>
                <a:cs typeface="Arial" charset="0"/>
              </a:rPr>
              <a:t>CICLO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</a:t>
            </a:r>
            <a:r>
              <a:rPr lang="es-ES" sz="2000" b="1" i="1" dirty="0">
                <a:solidFill>
                  <a:srgbClr val="10253F"/>
                </a:solidFill>
                <a:cs typeface="Arial" charset="0"/>
              </a:rPr>
              <a:t>CINE Y EDUCACIÓN 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- </a:t>
            </a:r>
            <a:r>
              <a:rPr lang="es-ES" sz="2000" b="1" dirty="0">
                <a:solidFill>
                  <a:srgbClr val="008000"/>
                </a:solidFill>
                <a:cs typeface="Arial" charset="0"/>
              </a:rPr>
              <a:t>CICLO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</a:t>
            </a:r>
            <a:r>
              <a:rPr lang="es-ES" sz="2000" b="1" i="1" dirty="0">
                <a:solidFill>
                  <a:srgbClr val="10253F"/>
                </a:solidFill>
                <a:cs typeface="Arial" charset="0"/>
              </a:rPr>
              <a:t>EDUCA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- </a:t>
            </a:r>
            <a:r>
              <a:rPr lang="es-ES" sz="2000" b="1" dirty="0">
                <a:solidFill>
                  <a:srgbClr val="008000"/>
                </a:solidFill>
                <a:cs typeface="Arial" charset="0"/>
              </a:rPr>
              <a:t>CICLO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</a:t>
            </a:r>
            <a:r>
              <a:rPr lang="es-ES" sz="2000" b="1" i="1" dirty="0">
                <a:solidFill>
                  <a:srgbClr val="10253F"/>
                </a:solidFill>
                <a:cs typeface="Arial" charset="0"/>
              </a:rPr>
              <a:t>MUJER 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- </a:t>
            </a:r>
            <a:r>
              <a:rPr lang="es-ES" sz="2000" b="1" dirty="0">
                <a:solidFill>
                  <a:srgbClr val="008000"/>
                </a:solidFill>
                <a:cs typeface="Arial" charset="0"/>
              </a:rPr>
              <a:t>CICLO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</a:t>
            </a:r>
            <a:r>
              <a:rPr lang="es-ES" sz="2000" b="1" i="1" dirty="0">
                <a:solidFill>
                  <a:srgbClr val="10253F"/>
                </a:solidFill>
                <a:cs typeface="Arial" charset="0"/>
              </a:rPr>
              <a:t>TOCA MÚSICA 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- </a:t>
            </a:r>
            <a:r>
              <a:rPr lang="es-ES" sz="2000" b="1" dirty="0">
                <a:solidFill>
                  <a:srgbClr val="008000"/>
                </a:solidFill>
                <a:cs typeface="Arial" charset="0"/>
              </a:rPr>
              <a:t>CICLO</a:t>
            </a:r>
            <a:r>
              <a:rPr lang="es-ES" sz="2000" b="1" dirty="0">
                <a:solidFill>
                  <a:srgbClr val="10253F"/>
                </a:solidFill>
                <a:cs typeface="Arial" charset="0"/>
              </a:rPr>
              <a:t> </a:t>
            </a:r>
            <a:r>
              <a:rPr lang="es-ES" sz="2000" b="1" i="1" dirty="0">
                <a:solidFill>
                  <a:srgbClr val="10253F"/>
                </a:solidFill>
                <a:cs typeface="Arial" charset="0"/>
              </a:rPr>
              <a:t>CONVIVENCIA Y COMPROMISO…</a:t>
            </a:r>
          </a:p>
          <a:p>
            <a:pPr lvl="1" algn="just">
              <a:lnSpc>
                <a:spcPct val="80000"/>
              </a:lnSpc>
              <a:defRPr/>
            </a:pPr>
            <a:endParaRPr lang="es-ES" sz="2000" b="1" i="1" dirty="0">
              <a:solidFill>
                <a:srgbClr val="10253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" sz="2000" dirty="0">
                <a:solidFill>
                  <a:srgbClr val="10253F"/>
                </a:solidFill>
                <a:cs typeface="Arial" charset="0"/>
              </a:rPr>
              <a:t>Presentación 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2000" dirty="0">
                <a:solidFill>
                  <a:srgbClr val="10253F"/>
                </a:solidFill>
                <a:cs typeface="Arial" charset="0"/>
              </a:rPr>
              <a:t>Programación primer cuatrimestre: </a:t>
            </a:r>
            <a:r>
              <a:rPr lang="es-ES" sz="2000" dirty="0">
                <a:solidFill>
                  <a:srgbClr val="FF0000"/>
                </a:solidFill>
                <a:cs typeface="Arial" charset="0"/>
              </a:rPr>
              <a:t>MC</a:t>
            </a:r>
            <a:r>
              <a:rPr lang="es-ES" sz="2000" dirty="0">
                <a:solidFill>
                  <a:srgbClr val="10253F"/>
                </a:solidFill>
                <a:cs typeface="Arial" charset="0"/>
              </a:rPr>
              <a:t> 26 de septiembre</a:t>
            </a:r>
          </a:p>
          <a:p>
            <a:pPr algn="ctr">
              <a:lnSpc>
                <a:spcPct val="80000"/>
              </a:lnSpc>
              <a:defRPr/>
            </a:pPr>
            <a:r>
              <a:rPr lang="es-ES" sz="2000" dirty="0">
                <a:solidFill>
                  <a:srgbClr val="10253F"/>
                </a:solidFill>
                <a:cs typeface="Arial" charset="0"/>
              </a:rPr>
              <a:t>Primer evento:  </a:t>
            </a:r>
            <a:r>
              <a:rPr lang="es-ES" sz="2000" dirty="0">
                <a:solidFill>
                  <a:srgbClr val="FF0000"/>
                </a:solidFill>
                <a:cs typeface="Arial" charset="0"/>
              </a:rPr>
              <a:t>MC</a:t>
            </a:r>
            <a:r>
              <a:rPr lang="es-ES" sz="2000" dirty="0">
                <a:solidFill>
                  <a:srgbClr val="10253F"/>
                </a:solidFill>
                <a:cs typeface="Arial" charset="0"/>
              </a:rPr>
              <a:t> 03 de octubre</a:t>
            </a:r>
          </a:p>
          <a:p>
            <a:pPr algn="just">
              <a:lnSpc>
                <a:spcPct val="70000"/>
              </a:lnSpc>
              <a:defRPr/>
            </a:pPr>
            <a:endParaRPr lang="es-ES" sz="2000" b="1" dirty="0" smtClean="0">
              <a:solidFill>
                <a:srgbClr val="10253F"/>
              </a:solidFill>
              <a:cs typeface="Arial" charset="0"/>
            </a:endParaRPr>
          </a:p>
        </p:txBody>
      </p:sp>
      <p:pic>
        <p:nvPicPr>
          <p:cNvPr id="7" name="Imagen 1" descr="Captura de pantalla 2016-09-11 a las 13.09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87" y="3476237"/>
            <a:ext cx="44640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otón de acción: Hacia delante o Siguiente 13">
            <a:hlinkClick r:id="rId6" action="ppaction://hlinksldjump" highlightClick="1"/>
          </p:cNvPr>
          <p:cNvSpPr/>
          <p:nvPr/>
        </p:nvSpPr>
        <p:spPr>
          <a:xfrm>
            <a:off x="7450060" y="5506671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196850" y="889000"/>
            <a:ext cx="8136000" cy="504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5600" y="1991037"/>
            <a:ext cx="74500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2400" b="1" dirty="0"/>
              <a:t>Coordinación de las asignaturas: proyectos </a:t>
            </a:r>
            <a:r>
              <a:rPr lang="es-ES" sz="2400" b="1" dirty="0" smtClean="0"/>
              <a:t>docentes</a:t>
            </a:r>
          </a:p>
          <a:p>
            <a:pPr marL="285750" indent="-285750" algn="just">
              <a:buFont typeface="Arial"/>
              <a:buChar char="•"/>
            </a:pPr>
            <a:endParaRPr lang="es-ES" sz="2400" b="1" dirty="0"/>
          </a:p>
          <a:p>
            <a:pPr marL="285750" indent="-285750" algn="just">
              <a:buFont typeface="Arial"/>
              <a:buChar char="•"/>
            </a:pPr>
            <a:r>
              <a:rPr lang="es-ES" sz="2400" b="1" dirty="0"/>
              <a:t>Equipos docentes y profesores </a:t>
            </a:r>
            <a:r>
              <a:rPr lang="es-ES" sz="2400" b="1" dirty="0">
                <a:solidFill>
                  <a:srgbClr val="FF0000"/>
                </a:solidFill>
              </a:rPr>
              <a:t>tutores</a:t>
            </a:r>
          </a:p>
          <a:p>
            <a:pPr algn="just"/>
            <a:endParaRPr lang="es-ES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400" b="1" dirty="0"/>
              <a:t>Uso de recursos: cañón, pizarras, fotocopias, etc</a:t>
            </a:r>
            <a:r>
              <a:rPr lang="es-ES" sz="2400" b="1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" sz="2400" b="1" dirty="0"/>
          </a:p>
          <a:p>
            <a:pPr marL="285750" indent="-285750" algn="just">
              <a:buFont typeface="Arial"/>
              <a:buChar char="•"/>
            </a:pPr>
            <a:r>
              <a:rPr lang="es-ES" sz="2400" b="1" dirty="0"/>
              <a:t>El </a:t>
            </a:r>
            <a:r>
              <a:rPr lang="es-ES" sz="2400" b="1" dirty="0">
                <a:solidFill>
                  <a:srgbClr val="FF0000"/>
                </a:solidFill>
              </a:rPr>
              <a:t>seminario</a:t>
            </a:r>
            <a:r>
              <a:rPr lang="es-ES" sz="2400" b="1" dirty="0"/>
              <a:t> como estrategia </a:t>
            </a:r>
            <a:r>
              <a:rPr lang="es-ES" sz="2400" b="1" dirty="0" smtClean="0"/>
              <a:t>potenciadora </a:t>
            </a:r>
            <a:r>
              <a:rPr lang="es-ES" sz="2400" b="1" dirty="0"/>
              <a:t>del aprendizaje activo en la </a:t>
            </a:r>
            <a:r>
              <a:rPr lang="es-ES" sz="2400" b="1" dirty="0" smtClean="0"/>
              <a:t>Facultad</a:t>
            </a:r>
          </a:p>
          <a:p>
            <a:pPr algn="just"/>
            <a:endParaRPr lang="es-ES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0" y="1656576"/>
            <a:ext cx="8458200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Funciones de los tutores</a:t>
            </a:r>
          </a:p>
          <a:p>
            <a:pPr algn="ctr"/>
            <a:endParaRPr lang="es-ES" sz="2000" b="1" dirty="0" smtClean="0"/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Orientar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al estudiante en la toma de decisiones de carácter académico que incidan en la planificación de su formación universitaria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/>
              <a:t>Ofrecer </a:t>
            </a:r>
            <a:r>
              <a:rPr lang="es-ES" b="1" dirty="0"/>
              <a:t>información sobre los aspectos organizativos y de funcionamiento de la Universidad, planes de estudios y actividades de extensión universitaria</a:t>
            </a:r>
            <a:r>
              <a:rPr lang="es-ES" b="1" dirty="0" smtClean="0"/>
              <a:t>.</a:t>
            </a:r>
          </a:p>
          <a:p>
            <a:pPr algn="just"/>
            <a:endParaRPr lang="es-ES" b="1" dirty="0"/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Realizar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el seguimiento de la actividad académica y recoger incidencias y propuestas del profesorado y del alumnado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>
                <a:solidFill>
                  <a:srgbClr val="000000"/>
                </a:solidFill>
              </a:rPr>
              <a:t>Informar </a:t>
            </a:r>
            <a:r>
              <a:rPr lang="es-ES" b="1" dirty="0">
                <a:solidFill>
                  <a:srgbClr val="000000"/>
                </a:solidFill>
              </a:rPr>
              <a:t>al alumnado y facilitar la coordinación entre éste, los vicedecanatos y servicios de la Facultad</a:t>
            </a:r>
            <a:r>
              <a:rPr lang="es-ES" b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endParaRPr lang="es-ES" b="1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Recoger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los resultados académicos a partir de los informes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individuales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lphaLcParenR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que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, de forma previa entrega el profesorado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ES" b="1" dirty="0" smtClean="0">
                <a:solidFill>
                  <a:srgbClr val="000000"/>
                </a:solidFill>
              </a:rPr>
              <a:t>Fomentar </a:t>
            </a:r>
            <a:r>
              <a:rPr lang="es-ES" b="1" dirty="0">
                <a:solidFill>
                  <a:srgbClr val="000000"/>
                </a:solidFill>
              </a:rPr>
              <a:t>la participación del alumnado en las actividades culturales del </a:t>
            </a:r>
            <a:r>
              <a:rPr lang="es-ES" b="1" dirty="0" smtClean="0">
                <a:solidFill>
                  <a:srgbClr val="000000"/>
                </a:solidFill>
              </a:rPr>
              <a:t>Centro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4500" y="1840746"/>
            <a:ext cx="76200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>
                <a:solidFill>
                  <a:srgbClr val="FF0000"/>
                </a:solidFill>
              </a:rPr>
              <a:t>El </a:t>
            </a:r>
            <a:r>
              <a:rPr lang="es-ES" sz="2400" b="1" dirty="0" smtClean="0">
                <a:solidFill>
                  <a:srgbClr val="FF0000"/>
                </a:solidFill>
              </a:rPr>
              <a:t>Seminario</a:t>
            </a:r>
          </a:p>
          <a:p>
            <a:pPr algn="ctr">
              <a:buNone/>
            </a:pPr>
            <a:endParaRPr lang="es-ES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b="1" dirty="0" smtClean="0"/>
              <a:t>Los </a:t>
            </a:r>
            <a:r>
              <a:rPr lang="es-ES" sz="2400" b="1" dirty="0"/>
              <a:t>estudiantes trabajan previamente sobre un determinado tema y después tendrán que compartirlo y debatirlo con sus </a:t>
            </a:r>
            <a:r>
              <a:rPr lang="es-ES" sz="2400" b="1" dirty="0" smtClean="0"/>
              <a:t>compañeros.</a:t>
            </a:r>
          </a:p>
          <a:p>
            <a:pPr algn="just"/>
            <a:endParaRPr lang="es-ES" sz="2400" b="1" dirty="0" smtClean="0"/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Tipos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Temporalización</a:t>
            </a:r>
            <a:r>
              <a:rPr lang="es-ES" sz="2400" b="1" dirty="0">
                <a:solidFill>
                  <a:srgbClr val="798844"/>
                </a:solidFill>
              </a:rPr>
              <a:t>, espacios y </a:t>
            </a:r>
            <a:r>
              <a:rPr lang="es-ES" sz="2400" b="1" dirty="0" smtClean="0">
                <a:solidFill>
                  <a:srgbClr val="798844"/>
                </a:solidFill>
              </a:rPr>
              <a:t>grupos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Requisitos </a:t>
            </a:r>
            <a:r>
              <a:rPr lang="es-ES" sz="2400" b="1" dirty="0">
                <a:solidFill>
                  <a:srgbClr val="798844"/>
                </a:solidFill>
              </a:rPr>
              <a:t>para su </a:t>
            </a:r>
            <a:r>
              <a:rPr lang="es-ES" sz="2400" b="1" dirty="0" smtClean="0">
                <a:solidFill>
                  <a:srgbClr val="798844"/>
                </a:solidFill>
              </a:rPr>
              <a:t>desarrollo</a:t>
            </a:r>
          </a:p>
          <a:p>
            <a:pPr lvl="1" algn="just"/>
            <a:endParaRPr lang="es-ES" sz="2000" b="1" dirty="0" smtClean="0">
              <a:solidFill>
                <a:srgbClr val="798844"/>
              </a:solidFill>
            </a:endParaRPr>
          </a:p>
          <a:p>
            <a:pPr marL="1771650" lvl="3" indent="-514350">
              <a:buFont typeface="+mj-lt"/>
              <a:buAutoNum type="arabicPeriod"/>
            </a:pPr>
            <a:r>
              <a:rPr lang="es-ES" sz="2400" b="1" i="1" dirty="0" smtClean="0"/>
              <a:t>Participación </a:t>
            </a:r>
            <a:r>
              <a:rPr lang="es-ES" sz="2400" b="1" i="1" dirty="0"/>
              <a:t>del estudiante</a:t>
            </a:r>
          </a:p>
          <a:p>
            <a:pPr marL="1771650" lvl="3" indent="-514350">
              <a:buFont typeface="+mj-lt"/>
              <a:buAutoNum type="arabicPeriod"/>
            </a:pPr>
            <a:r>
              <a:rPr lang="es-ES" sz="2400" b="1" i="1" dirty="0"/>
              <a:t>Reflexión</a:t>
            </a:r>
          </a:p>
          <a:p>
            <a:pPr marL="1771650" lvl="3" indent="-514350">
              <a:buFont typeface="+mj-lt"/>
              <a:buAutoNum type="arabicPeriod"/>
            </a:pPr>
            <a:r>
              <a:rPr lang="es-ES" sz="2400" b="1" i="1" dirty="0"/>
              <a:t>Trabajo en equipo</a:t>
            </a:r>
            <a:endParaRPr lang="es-ES" sz="2400" b="1" dirty="0"/>
          </a:p>
        </p:txBody>
      </p:sp>
      <p:sp>
        <p:nvSpPr>
          <p:cNvPr id="14" name="Botón de acción: Hacia delante o Siguiente 13">
            <a:hlinkClick r:id="rId4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65100" y="808074"/>
            <a:ext cx="8136000" cy="504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DECANA</a:t>
            </a:r>
            <a:r>
              <a:rPr lang="es-ES" sz="2400" b="1" dirty="0" smtClean="0">
                <a:solidFill>
                  <a:srgbClr val="595959"/>
                </a:solidFill>
              </a:rPr>
              <a:t>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" name="Botón de acción: Hacia delante o Siguiente 1">
            <a:hlinkClick r:id="rId4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95665" y="1443455"/>
            <a:ext cx="3552092" cy="307776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">
                <a:prstClr val="white"/>
              </a:gs>
            </a:gsLst>
            <a:lin ang="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Decana: </a:t>
            </a:r>
            <a:endParaRPr lang="es-ES_tradnl" sz="1400" dirty="0" smtClean="0">
              <a:latin typeface="Calibri" charset="0"/>
              <a:cs typeface="Cambria" charset="0"/>
            </a:endParaRPr>
          </a:p>
          <a:p>
            <a:pPr eaLnBrk="1" hangingPunct="1"/>
            <a:r>
              <a:rPr lang="es-ES_tradnl" sz="1400" dirty="0" smtClean="0">
                <a:latin typeface="Calibri" charset="0"/>
                <a:cs typeface="Cambria" charset="0"/>
              </a:rPr>
              <a:t>Dra. Ángeles </a:t>
            </a:r>
            <a:r>
              <a:rPr lang="es-ES_tradnl" sz="1400" dirty="0">
                <a:latin typeface="Calibri" charset="0"/>
                <a:cs typeface="Cambria" charset="0"/>
              </a:rPr>
              <a:t>Perera Santana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 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Vicedecana de </a:t>
            </a:r>
            <a:r>
              <a:rPr lang="es-ES_tradnl" sz="1400" i="1" dirty="0" err="1">
                <a:latin typeface="Calibri" charset="0"/>
                <a:cs typeface="Cambria" charset="0"/>
              </a:rPr>
              <a:t>Practicum</a:t>
            </a:r>
            <a:r>
              <a:rPr lang="es-ES_tradnl" sz="1400" dirty="0">
                <a:latin typeface="Calibri" charset="0"/>
                <a:cs typeface="Cambria" charset="0"/>
              </a:rPr>
              <a:t>  y TFG: </a:t>
            </a:r>
            <a:endParaRPr lang="es-ES_tradnl" sz="1400" dirty="0" smtClean="0">
              <a:latin typeface="Calibri" charset="0"/>
              <a:cs typeface="Cambria" charset="0"/>
            </a:endParaRPr>
          </a:p>
          <a:p>
            <a:pPr eaLnBrk="1" hangingPunct="1"/>
            <a:r>
              <a:rPr lang="es-ES_tradnl" sz="1400" dirty="0" smtClean="0">
                <a:latin typeface="Calibri" charset="0"/>
                <a:cs typeface="Cambria" charset="0"/>
              </a:rPr>
              <a:t>Dra. Victoria </a:t>
            </a:r>
            <a:r>
              <a:rPr lang="es-ES_tradnl" sz="1400" dirty="0">
                <a:latin typeface="Calibri" charset="0"/>
                <a:cs typeface="Cambria" charset="0"/>
              </a:rPr>
              <a:t>Aguiar Perera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 </a:t>
            </a:r>
          </a:p>
          <a:p>
            <a:pPr eaLnBrk="1" hangingPunct="1"/>
            <a:r>
              <a:rPr lang="es-ES_tradnl" sz="1200" dirty="0">
                <a:latin typeface="Calibri" charset="0"/>
                <a:cs typeface="Cambria" charset="0"/>
              </a:rPr>
              <a:t>Vicedecana de Posgrado y Relaciones Internacionales: </a:t>
            </a:r>
            <a:endParaRPr lang="es-ES_tradnl" sz="1200" dirty="0" smtClean="0">
              <a:latin typeface="Calibri" charset="0"/>
              <a:cs typeface="Cambria" charset="0"/>
            </a:endParaRPr>
          </a:p>
          <a:p>
            <a:pPr eaLnBrk="1" hangingPunct="1"/>
            <a:r>
              <a:rPr lang="es-ES_tradnl" sz="1400" dirty="0" smtClean="0">
                <a:latin typeface="Calibri" charset="0"/>
                <a:cs typeface="Cambria" charset="0"/>
              </a:rPr>
              <a:t>Dra. Elisa </a:t>
            </a:r>
            <a:r>
              <a:rPr lang="es-ES_tradnl" sz="1400" dirty="0">
                <a:latin typeface="Calibri" charset="0"/>
                <a:cs typeface="Cambria" charset="0"/>
              </a:rPr>
              <a:t>Ramón Molina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 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Vicedecana de </a:t>
            </a:r>
            <a:r>
              <a:rPr lang="es-ES_tradnl" sz="1400" dirty="0" smtClean="0">
                <a:latin typeface="Calibri" charset="0"/>
                <a:cs typeface="Cambria" charset="0"/>
              </a:rPr>
              <a:t>Calidad</a:t>
            </a:r>
            <a:r>
              <a:rPr lang="es-ES_tradnl" sz="1400" dirty="0">
                <a:latin typeface="Calibri" charset="0"/>
                <a:cs typeface="Cambria" charset="0"/>
              </a:rPr>
              <a:t>: </a:t>
            </a:r>
            <a:endParaRPr lang="es-ES_tradnl" sz="1400" dirty="0" smtClean="0">
              <a:latin typeface="Calibri" charset="0"/>
              <a:cs typeface="Cambria" charset="0"/>
            </a:endParaRPr>
          </a:p>
          <a:p>
            <a:pPr eaLnBrk="1" hangingPunct="1"/>
            <a:r>
              <a:rPr lang="es-ES_tradnl" sz="1400" dirty="0" smtClean="0">
                <a:latin typeface="Calibri" charset="0"/>
                <a:cs typeface="Cambria" charset="0"/>
              </a:rPr>
              <a:t>Dra. Celia </a:t>
            </a:r>
            <a:r>
              <a:rPr lang="es-ES_tradnl" sz="1400" dirty="0">
                <a:latin typeface="Calibri" charset="0"/>
                <a:cs typeface="Cambria" charset="0"/>
              </a:rPr>
              <a:t>Fernández Sarmiento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 </a:t>
            </a:r>
          </a:p>
          <a:p>
            <a:pPr eaLnBrk="1" hangingPunct="1"/>
            <a:r>
              <a:rPr lang="es-ES_tradnl" sz="1400" dirty="0">
                <a:latin typeface="Calibri" charset="0"/>
                <a:cs typeface="Cambria" charset="0"/>
              </a:rPr>
              <a:t>Vicedecana de Cultura: </a:t>
            </a:r>
            <a:endParaRPr lang="es-ES_tradnl" sz="1400" dirty="0" smtClean="0">
              <a:latin typeface="Calibri" charset="0"/>
              <a:cs typeface="Cambria" charset="0"/>
            </a:endParaRPr>
          </a:p>
          <a:p>
            <a:pPr eaLnBrk="1" hangingPunct="1"/>
            <a:r>
              <a:rPr lang="es-ES_tradnl" sz="1400" dirty="0" smtClean="0">
                <a:latin typeface="Calibri" charset="0"/>
                <a:cs typeface="Cambria" charset="0"/>
              </a:rPr>
              <a:t>Dra. Juana </a:t>
            </a:r>
            <a:r>
              <a:rPr lang="es-ES_tradnl" sz="1400" dirty="0">
                <a:latin typeface="Calibri" charset="0"/>
                <a:cs typeface="Cambria" charset="0"/>
              </a:rPr>
              <a:t>Rosa Suárez </a:t>
            </a:r>
            <a:r>
              <a:rPr lang="es-ES_tradnl" sz="1400" dirty="0" smtClean="0">
                <a:latin typeface="Calibri" charset="0"/>
                <a:cs typeface="Cambria" charset="0"/>
              </a:rPr>
              <a:t>Robaina</a:t>
            </a:r>
            <a:endParaRPr lang="es-ES_tradnl" dirty="0">
              <a:latin typeface="Cambria" charset="0"/>
              <a:cs typeface="Cambria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54492" y="1443455"/>
            <a:ext cx="3642538" cy="243143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9000">
                <a:prstClr val="white"/>
              </a:gs>
              <a:gs pos="8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err="1">
                <a:latin typeface="+mn-lt"/>
                <a:ea typeface="+mn-ea"/>
                <a:cs typeface="Cambria"/>
              </a:rPr>
              <a:t>Vicedecana</a:t>
            </a:r>
            <a:r>
              <a:rPr lang="es-ES_tradnl" sz="1400" dirty="0">
                <a:latin typeface="+mn-lt"/>
                <a:ea typeface="+mn-ea"/>
                <a:cs typeface="Cambria"/>
              </a:rPr>
              <a:t> de Grados e Investigación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Dra. Carmen Isabel Reyes García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 err="1">
                <a:latin typeface="+mn-lt"/>
                <a:ea typeface="+mn-ea"/>
                <a:cs typeface="Cambria"/>
              </a:rPr>
              <a:t>Vicedecana</a:t>
            </a:r>
            <a:r>
              <a:rPr lang="es-ES_tradnl" sz="1200" dirty="0">
                <a:latin typeface="+mn-lt"/>
                <a:ea typeface="+mn-ea"/>
                <a:cs typeface="Cambria"/>
              </a:rPr>
              <a:t> de Ordenación Académica e Infraestructura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Dra. Alicia Díaz </a:t>
            </a:r>
            <a:r>
              <a:rPr lang="es-ES_tradnl" sz="1400" dirty="0" err="1">
                <a:latin typeface="+mn-lt"/>
                <a:ea typeface="+mn-ea"/>
                <a:cs typeface="Cambria"/>
              </a:rPr>
              <a:t>Megolla</a:t>
            </a:r>
            <a:endParaRPr lang="es-ES_tradnl" sz="1400" dirty="0">
              <a:latin typeface="+mn-lt"/>
              <a:ea typeface="+mn-ea"/>
              <a:cs typeface="Cambr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 err="1">
                <a:latin typeface="+mn-lt"/>
                <a:ea typeface="+mn-ea"/>
                <a:cs typeface="Cambria"/>
              </a:rPr>
              <a:t>Vicedecana</a:t>
            </a:r>
            <a:r>
              <a:rPr lang="es-ES_tradnl" sz="1400" dirty="0">
                <a:latin typeface="+mn-lt"/>
                <a:ea typeface="+mn-ea"/>
                <a:cs typeface="Cambria"/>
              </a:rPr>
              <a:t> de Estudiantes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Dra. Ana María Torrecillas Martín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Secretario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latin typeface="+mn-lt"/>
                <a:ea typeface="+mn-ea"/>
                <a:cs typeface="Cambria"/>
              </a:rPr>
              <a:t>Dr. José Carlos Carrión </a:t>
            </a:r>
            <a:r>
              <a:rPr lang="es-ES_tradnl" sz="1400" dirty="0" smtClean="0">
                <a:latin typeface="+mn-lt"/>
                <a:ea typeface="+mn-ea"/>
                <a:cs typeface="Cambria"/>
              </a:rPr>
              <a:t>Pérez</a:t>
            </a:r>
            <a:endParaRPr lang="es-ES_tradnl" dirty="0">
              <a:ln>
                <a:solidFill>
                  <a:schemeClr val="tx2">
                    <a:lumMod val="75000"/>
                  </a:schemeClr>
                </a:solidFill>
              </a:ln>
              <a:latin typeface="Cambria"/>
              <a:ea typeface="+mn-ea"/>
              <a:cs typeface="Cambria"/>
            </a:endParaRPr>
          </a:p>
        </p:txBody>
      </p:sp>
      <p:pic>
        <p:nvPicPr>
          <p:cNvPr id="3" name="Imagen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80667300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49" y="4060051"/>
            <a:ext cx="4427538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34 Título"/>
          <p:cNvSpPr txBox="1">
            <a:spLocks/>
          </p:cNvSpPr>
          <p:nvPr/>
        </p:nvSpPr>
        <p:spPr bwMode="auto">
          <a:xfrm>
            <a:off x="1476375" y="2094317"/>
            <a:ext cx="2805757" cy="67564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s-ES" sz="2000" b="1" dirty="0" smtClean="0">
                <a:solidFill>
                  <a:schemeClr val="tx2"/>
                </a:solidFill>
                <a:latin typeface="Calibri" charset="0"/>
                <a:cs typeface="Arial" charset="0"/>
              </a:rPr>
              <a:t>Edificio </a:t>
            </a:r>
            <a:r>
              <a:rPr lang="es-ES" sz="2000" b="1" dirty="0">
                <a:solidFill>
                  <a:schemeClr val="tx2"/>
                </a:solidFill>
                <a:latin typeface="Calibri" charset="0"/>
                <a:cs typeface="Arial" charset="0"/>
              </a:rPr>
              <a:t>de </a:t>
            </a:r>
            <a:r>
              <a:rPr lang="es-ES" sz="2000" b="1" dirty="0" smtClean="0">
                <a:solidFill>
                  <a:schemeClr val="tx2"/>
                </a:solidFill>
                <a:latin typeface="Calibri" charset="0"/>
                <a:cs typeface="Arial" charset="0"/>
              </a:rPr>
              <a:t>la Facultad de Ciencias de la Educación</a:t>
            </a:r>
            <a:endParaRPr lang="es-ES" dirty="0">
              <a:latin typeface="Cambria" charset="0"/>
            </a:endParaRPr>
          </a:p>
        </p:txBody>
      </p:sp>
      <p:pic>
        <p:nvPicPr>
          <p:cNvPr id="12" name="33 Imagen" descr="ff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23" y="1532347"/>
            <a:ext cx="32924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4 Título"/>
          <p:cNvSpPr txBox="1">
            <a:spLocks/>
          </p:cNvSpPr>
          <p:nvPr/>
        </p:nvSpPr>
        <p:spPr bwMode="auto">
          <a:xfrm>
            <a:off x="4878983" y="4819251"/>
            <a:ext cx="2676525" cy="609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s-ES" b="1" dirty="0">
                <a:solidFill>
                  <a:schemeClr val="tx2"/>
                </a:solidFill>
                <a:cs typeface="Arial" charset="0"/>
              </a:rPr>
            </a:br>
            <a:r>
              <a:rPr lang="es-ES" sz="2000" b="1" dirty="0">
                <a:solidFill>
                  <a:schemeClr val="tx2"/>
                </a:solidFill>
                <a:latin typeface="Calibri" charset="0"/>
                <a:cs typeface="Arial" charset="0"/>
              </a:rPr>
              <a:t>Aulario del </a:t>
            </a:r>
            <a:r>
              <a:rPr lang="es-ES" sz="2000" b="1" dirty="0" smtClean="0">
                <a:solidFill>
                  <a:schemeClr val="tx2"/>
                </a:solidFill>
                <a:latin typeface="Calibri" charset="0"/>
                <a:cs typeface="Arial" charset="0"/>
              </a:rPr>
              <a:t>Obelisco</a:t>
            </a:r>
            <a:r>
              <a:rPr lang="es-ES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s-ES" b="1" dirty="0">
                <a:solidFill>
                  <a:schemeClr val="tx2"/>
                </a:solidFill>
                <a:cs typeface="Arial" charset="0"/>
              </a:rPr>
            </a:br>
            <a:endParaRPr lang="es-ES" dirty="0">
              <a:latin typeface="Cambria" charset="0"/>
            </a:endParaRPr>
          </a:p>
        </p:txBody>
      </p:sp>
      <p:pic>
        <p:nvPicPr>
          <p:cNvPr id="14" name="Imagen 38" descr="tn_img_20140911_13004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5" y="4060051"/>
            <a:ext cx="43354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95665" y="1443455"/>
            <a:ext cx="6931913" cy="4892675"/>
            <a:chOff x="761112" y="1739073"/>
            <a:chExt cx="6931913" cy="4892675"/>
          </a:xfrm>
        </p:grpSpPr>
        <p:sp>
          <p:nvSpPr>
            <p:cNvPr id="18" name="CuadroTexto 17"/>
            <p:cNvSpPr txBox="1"/>
            <p:nvPr/>
          </p:nvSpPr>
          <p:spPr>
            <a:xfrm>
              <a:off x="761112" y="1739073"/>
              <a:ext cx="6931913" cy="48926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79000">
                  <a:prstClr val="white"/>
                </a:gs>
                <a:gs pos="55000">
                  <a:schemeClr val="accent5">
                    <a:lumMod val="20000"/>
                    <a:lumOff val="8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rgbClr val="9EB060"/>
              </a:solidFill>
            </a:ln>
          </p:spPr>
          <p:txBody>
            <a:bodyPr wrap="square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s-ES" b="1" dirty="0">
                <a:latin typeface="Calibri" charset="0"/>
              </a:endParaRPr>
            </a:p>
            <a:p>
              <a:pPr algn="ctr" eaLnBrk="1" hangingPunct="1"/>
              <a:r>
                <a:rPr lang="es-ES" b="1" dirty="0">
                  <a:latin typeface="Calibri" charset="0"/>
                </a:rPr>
                <a:t>GRADOS PROFESIONALIZADORES</a:t>
              </a: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b="1" dirty="0">
                <a:latin typeface="Calibri" charset="0"/>
              </a:endParaRPr>
            </a:p>
            <a:p>
              <a:pPr lvl="1" eaLnBrk="1" hangingPunct="1"/>
              <a:endParaRPr lang="es-ES" b="1" dirty="0">
                <a:latin typeface="Calibri" charset="0"/>
              </a:endParaRPr>
            </a:p>
            <a:p>
              <a:pPr eaLnBrk="1" hangingPunct="1">
                <a:buFont typeface="Arial" charset="0"/>
                <a:buChar char="•"/>
              </a:pPr>
              <a:endParaRPr lang="es-ES" dirty="0">
                <a:latin typeface="Calibri" charset="0"/>
              </a:endParaRPr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 rot="5400000">
              <a:off x="2708275" y="2708275"/>
              <a:ext cx="1387475" cy="1216025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1145289" y="4290234"/>
              <a:ext cx="2864736" cy="132343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_tradnl" sz="2000" b="1" dirty="0" smtClean="0">
                  <a:latin typeface="+mn-lt"/>
                  <a:ea typeface="+mn-ea"/>
                  <a:cs typeface="+mn-cs"/>
                </a:rPr>
                <a:t> Importancia </a:t>
              </a:r>
              <a:r>
                <a:rPr lang="es-ES_tradnl" sz="2000" b="1" dirty="0">
                  <a:latin typeface="+mn-lt"/>
                  <a:ea typeface="+mn-ea"/>
                  <a:cs typeface="+mn-cs"/>
                </a:rPr>
                <a:t>de las </a:t>
              </a:r>
              <a:r>
                <a:rPr lang="es-ES_tradnl" sz="2000" b="1" dirty="0" smtClean="0">
                  <a:latin typeface="+mn-lt"/>
                  <a:ea typeface="+mn-ea"/>
                  <a:cs typeface="+mn-cs"/>
                </a:rPr>
                <a:t>    metodologías</a:t>
              </a:r>
              <a:endParaRPr lang="es-ES_tradnl" sz="2000" b="1" dirty="0">
                <a:ln>
                  <a:solidFill>
                    <a:srgbClr val="9EB060"/>
                  </a:solidFill>
                </a:ln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_tradnl" sz="2000" b="1" dirty="0" smtClean="0">
                  <a:latin typeface="+mn-lt"/>
                  <a:ea typeface="+mn-ea"/>
                  <a:cs typeface="+mn-cs"/>
                </a:rPr>
                <a:t> Innovación</a:t>
              </a:r>
              <a:endParaRPr lang="es-ES_tradnl" sz="2000" b="1" dirty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ES_tradnl" sz="2000" b="1" dirty="0" smtClean="0">
                  <a:latin typeface="+mn-lt"/>
                  <a:ea typeface="+mn-ea"/>
                  <a:cs typeface="+mn-cs"/>
                </a:rPr>
                <a:t> Relación </a:t>
              </a:r>
              <a:r>
                <a:rPr lang="es-ES_tradnl" sz="2000" b="1" dirty="0">
                  <a:latin typeface="+mn-lt"/>
                  <a:ea typeface="+mn-ea"/>
                  <a:cs typeface="+mn-cs"/>
                </a:rPr>
                <a:t>teoría práctica</a:t>
              </a: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 rot="16200000" flipH="1">
              <a:off x="4619625" y="2747963"/>
              <a:ext cx="1387475" cy="113665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/>
            <p:cNvSpPr txBox="1"/>
            <p:nvPr/>
          </p:nvSpPr>
          <p:spPr>
            <a:xfrm>
              <a:off x="4489452" y="4292085"/>
              <a:ext cx="2784472" cy="101566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s-ES_tradnl" sz="2000" b="1" dirty="0" smtClean="0">
                  <a:latin typeface="Calibri" charset="0"/>
                </a:rPr>
                <a:t> Relación </a:t>
              </a:r>
              <a:r>
                <a:rPr lang="es-ES_tradnl" sz="2000" b="1" dirty="0">
                  <a:latin typeface="Calibri" charset="0"/>
                </a:rPr>
                <a:t>con </a:t>
              </a:r>
              <a:r>
                <a:rPr lang="es-ES_tradnl" sz="2000" b="1" dirty="0" smtClean="0">
                  <a:latin typeface="Calibri" charset="0"/>
                </a:rPr>
                <a:t>departamentos</a:t>
              </a:r>
            </a:p>
            <a:p>
              <a:pPr eaLnBrk="1" hangingPunct="1"/>
              <a:r>
                <a:rPr lang="es-ES_tradnl" sz="2000" b="1" dirty="0" smtClean="0">
                  <a:latin typeface="Calibri" charset="0"/>
                </a:rPr>
                <a:t>(</a:t>
              </a:r>
              <a:r>
                <a:rPr lang="es-ES_tradnl" sz="2000" b="1" dirty="0">
                  <a:latin typeface="Calibri" charset="0"/>
                </a:rPr>
                <a:t>áreas de conocimiento)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5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24" name="Rectángulo redondeado 23"/>
          <p:cNvSpPr/>
          <p:nvPr/>
        </p:nvSpPr>
        <p:spPr>
          <a:xfrm>
            <a:off x="172912" y="818190"/>
            <a:ext cx="8136000" cy="482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1595021"/>
            <a:ext cx="845819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400" b="1" dirty="0" smtClean="0"/>
              <a:t>Uso del Campus virtual y el correo electrónico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hlinkClick r:id="rId4" tooltip="Universidad de Las Palmas de Gran Canaria"/>
              </a:rPr>
              <a:t>Acceso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(contraseña única)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Mis datos (cambio contraseña, CV)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Mi Campus Virtual (Asignaturas – Activar edición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Mi docencia (proyectos, actas, estudiantes)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Mi evaluación, Mis utilidades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b="1" dirty="0" smtClean="0"/>
              <a:t>Obtención y utilización de la firma electrónica (Muy útil)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Configurar el ordenador y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hlinkClick r:id="rId5" tooltip="Solicitar firma electrónica"/>
              </a:rPr>
              <a:t>solicitar el certificado</a:t>
            </a: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Acreditar la identidad y descargar el certificado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b="1" dirty="0"/>
              <a:t>SI de la ULPGC – 1234 – si@ulpgc.es</a:t>
            </a:r>
            <a:endParaRPr lang="es-ES" sz="2400" dirty="0"/>
          </a:p>
          <a:p>
            <a:pPr marL="342900" indent="-342900" algn="just">
              <a:buFont typeface="Arial"/>
              <a:buChar char="•"/>
            </a:pPr>
            <a:r>
              <a:rPr lang="es-ES" sz="2400" b="1" dirty="0" smtClean="0"/>
              <a:t>Aspectos importantes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  <a:hlinkClick r:id="rId6" tooltip="Calendario académico 2016 2017"/>
              </a:rPr>
              <a:t>Calendario académico </a:t>
            </a:r>
            <a:r>
              <a:rPr lang="es-ES" sz="2400" b="1" dirty="0" smtClean="0">
                <a:solidFill>
                  <a:srgbClr val="798844"/>
                </a:solidFill>
              </a:rPr>
              <a:t>(Convocatorias, Actas)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rgbClr val="798844"/>
                </a:solidFill>
              </a:rPr>
              <a:t>Informes, certificados, </a:t>
            </a:r>
            <a:r>
              <a:rPr lang="is-IS" sz="2400" b="1" dirty="0" smtClean="0">
                <a:solidFill>
                  <a:srgbClr val="798844"/>
                </a:solidFill>
              </a:rPr>
              <a:t>…</a:t>
            </a:r>
          </a:p>
          <a:p>
            <a:pPr lvl="1"/>
            <a:endParaRPr lang="es-ES" sz="2400" b="1" dirty="0" smtClean="0">
              <a:solidFill>
                <a:srgbClr val="798844"/>
              </a:solidFill>
            </a:endParaRPr>
          </a:p>
          <a:p>
            <a:pPr lvl="1"/>
            <a:endParaRPr lang="es-ES" sz="2400" b="1" dirty="0" smtClean="0">
              <a:solidFill>
                <a:srgbClr val="798844"/>
              </a:solidFill>
            </a:endParaRPr>
          </a:p>
        </p:txBody>
      </p:sp>
      <p:sp>
        <p:nvSpPr>
          <p:cNvPr id="14" name="Botón de acción: Hacia delante o Siguiente 13">
            <a:hlinkClick r:id="rId7" action="ppaction://hlinksldjump" highlightClick="1"/>
          </p:cNvPr>
          <p:cNvSpPr/>
          <p:nvPr/>
        </p:nvSpPr>
        <p:spPr>
          <a:xfrm>
            <a:off x="7461942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57340" y="830551"/>
            <a:ext cx="8136000" cy="50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7340" y="1548063"/>
            <a:ext cx="8345464" cy="5277626"/>
            <a:chOff x="0" y="1456909"/>
            <a:chExt cx="8458200" cy="5277626"/>
          </a:xfrm>
        </p:grpSpPr>
        <p:sp>
          <p:nvSpPr>
            <p:cNvPr id="6" name="Rectángulo 5"/>
            <p:cNvSpPr/>
            <p:nvPr/>
          </p:nvSpPr>
          <p:spPr>
            <a:xfrm>
              <a:off x="0" y="1456909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 b="1" dirty="0"/>
                <a:t>Ausencias: licencia/permiso</a:t>
              </a:r>
            </a:p>
          </p:txBody>
        </p:sp>
        <p:pic>
          <p:nvPicPr>
            <p:cNvPr id="12" name="Imagen 11"/>
            <p:cNvPicPr/>
            <p:nvPr/>
          </p:nvPicPr>
          <p:blipFill rotWithShape="1">
            <a:blip r:embed="rId4"/>
            <a:srcRect l="34043" t="10756" r="32972" b="8074"/>
            <a:stretch/>
          </p:blipFill>
          <p:spPr bwMode="auto">
            <a:xfrm>
              <a:off x="157340" y="2008368"/>
              <a:ext cx="3781219" cy="47261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3812825" y="2608083"/>
              <a:ext cx="44805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</a:rPr>
                <a:t>Solicitar al director/a del Departamento y a la decana.</a:t>
              </a:r>
            </a:p>
            <a:p>
              <a:pPr marL="342900" indent="-342900">
                <a:buFont typeface="Arial"/>
                <a:buChar char="•"/>
              </a:pPr>
              <a:endParaRPr lang="es-ES" sz="24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</a:rPr>
                <a:t>Añadir profesor/a sustituto/a</a:t>
              </a:r>
            </a:p>
            <a:p>
              <a:pPr marL="342900" indent="-342900">
                <a:buFont typeface="Arial"/>
                <a:buChar char="•"/>
              </a:pPr>
              <a:endParaRPr lang="es-ES" sz="24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" sz="2400" b="1" dirty="0">
                  <a:solidFill>
                    <a:schemeClr val="accent1">
                      <a:lumMod val="75000"/>
                    </a:schemeClr>
                  </a:solidFill>
                </a:rPr>
                <a:t>Justificar permiso solicitado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481383" y="6272870"/>
              <a:ext cx="5811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>
                  <a:hlinkClick r:id="rId5" tooltip="Modelo de solicitud de liciencia"/>
                </a:rPr>
                <a:t>Descarga del modelo de solicitud de licenci</a:t>
              </a:r>
              <a:r>
                <a:rPr lang="es-ES" sz="2400" b="1" dirty="0" smtClean="0">
                  <a:solidFill>
                    <a:srgbClr val="000000"/>
                  </a:solidFill>
                  <a:hlinkClick r:id="rId5" tooltip="Modelo de solicitud de liciencia"/>
                </a:rPr>
                <a:t>a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7340" y="1539271"/>
            <a:ext cx="8424287" cy="5055585"/>
            <a:chOff x="366000" y="2536262"/>
            <a:chExt cx="8458200" cy="5055585"/>
          </a:xfrm>
        </p:grpSpPr>
        <p:grpSp>
          <p:nvGrpSpPr>
            <p:cNvPr id="16" name="Agrupar 15"/>
            <p:cNvGrpSpPr/>
            <p:nvPr/>
          </p:nvGrpSpPr>
          <p:grpSpPr>
            <a:xfrm>
              <a:off x="366000" y="2536262"/>
              <a:ext cx="8458200" cy="5055585"/>
              <a:chOff x="0" y="1484090"/>
              <a:chExt cx="8458200" cy="5055585"/>
            </a:xfrm>
          </p:grpSpPr>
          <p:pic>
            <p:nvPicPr>
              <p:cNvPr id="9" name="Imagen 8"/>
              <p:cNvPicPr/>
              <p:nvPr/>
            </p:nvPicPr>
            <p:blipFill rotWithShape="1">
              <a:blip r:embed="rId6"/>
              <a:srcRect l="21167" t="17972" r="22918" b="15410"/>
              <a:stretch/>
            </p:blipFill>
            <p:spPr bwMode="auto">
              <a:xfrm>
                <a:off x="0" y="1969564"/>
                <a:ext cx="8300860" cy="457011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2" name="CuadroTexto 1"/>
              <p:cNvSpPr txBox="1"/>
              <p:nvPr/>
            </p:nvSpPr>
            <p:spPr>
              <a:xfrm>
                <a:off x="0" y="1484090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ES" sz="2400" b="1" dirty="0"/>
                  <a:t>Control de asistencia</a:t>
                </a:r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>
              <a:off x="5477638" y="3189755"/>
              <a:ext cx="2972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hlinkClick r:id="rId7"/>
                </a:rPr>
                <a:t>Sitio web de la FCEDU</a:t>
              </a:r>
              <a:endParaRPr lang="es-ES" sz="2400" b="1" dirty="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157340" y="1582948"/>
            <a:ext cx="9144000" cy="5148422"/>
            <a:chOff x="111318" y="1473190"/>
            <a:chExt cx="9144000" cy="5148422"/>
          </a:xfrm>
        </p:grpSpPr>
        <p:pic>
          <p:nvPicPr>
            <p:cNvPr id="18" name="Imagen 17"/>
            <p:cNvPicPr/>
            <p:nvPr/>
          </p:nvPicPr>
          <p:blipFill rotWithShape="1">
            <a:blip r:embed="rId8"/>
            <a:srcRect l="32632" t="10668" r="32267" b="10583"/>
            <a:stretch/>
          </p:blipFill>
          <p:spPr bwMode="auto">
            <a:xfrm>
              <a:off x="1591728" y="2085720"/>
              <a:ext cx="5295895" cy="45358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19" name="Subtítulo 2"/>
            <p:cNvSpPr txBox="1">
              <a:spLocks/>
            </p:cNvSpPr>
            <p:nvPr/>
          </p:nvSpPr>
          <p:spPr>
            <a:xfrm>
              <a:off x="111318" y="1473190"/>
              <a:ext cx="9144000" cy="4668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400" b="1" dirty="0"/>
                <a:t>Tutorías: lugar visible</a:t>
              </a:r>
            </a:p>
          </p:txBody>
        </p:sp>
      </p:grpSp>
      <p:sp>
        <p:nvSpPr>
          <p:cNvPr id="14" name="Botón de acción: Hacia delante o Siguiente 13">
            <a:hlinkClick r:id="rId9" action="ppaction://hlinksldjump" highlightClick="1"/>
          </p:cNvPr>
          <p:cNvSpPr/>
          <p:nvPr/>
        </p:nvSpPr>
        <p:spPr>
          <a:xfrm>
            <a:off x="7450060" y="5512588"/>
            <a:ext cx="1693940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65100" y="1226066"/>
            <a:ext cx="2516963" cy="1625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DECANATO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7" name="Rectángulo redondeado 16">
            <a:hlinkClick r:id="rId5" action="ppaction://hlinksldjump"/>
          </p:cNvPr>
          <p:cNvSpPr/>
          <p:nvPr/>
        </p:nvSpPr>
        <p:spPr>
          <a:xfrm>
            <a:off x="2952750" y="1226066"/>
            <a:ext cx="2516963" cy="1625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ORDENACIÓN ACADÉMICA E INFRAESTRUCTURA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18" name="Rectángulo redondeado 17">
            <a:hlinkClick r:id="rId6" action="ppaction://hlinksldjump"/>
          </p:cNvPr>
          <p:cNvSpPr/>
          <p:nvPr/>
        </p:nvSpPr>
        <p:spPr>
          <a:xfrm>
            <a:off x="5702300" y="1226066"/>
            <a:ext cx="2516963" cy="1625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9" name="Rectángulo redondeado 18">
            <a:hlinkClick r:id="rId7" action="ppaction://hlinksldjump"/>
          </p:cNvPr>
          <p:cNvSpPr/>
          <p:nvPr/>
        </p:nvSpPr>
        <p:spPr>
          <a:xfrm>
            <a:off x="165100" y="3132098"/>
            <a:ext cx="2516963" cy="1625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Y TRABAJO FIN DE GRADO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>
            <a:hlinkClick r:id="rId8" action="ppaction://hlinksldjump"/>
          </p:cNvPr>
          <p:cNvSpPr/>
          <p:nvPr/>
        </p:nvSpPr>
        <p:spPr>
          <a:xfrm>
            <a:off x="165100" y="5016500"/>
            <a:ext cx="2516963" cy="1625600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CULTURA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1" name="Rectángulo redondeado 20">
            <a:hlinkClick r:id="rId10" action="ppaction://hlinksldjump"/>
          </p:cNvPr>
          <p:cNvSpPr/>
          <p:nvPr/>
        </p:nvSpPr>
        <p:spPr>
          <a:xfrm>
            <a:off x="2952750" y="3132098"/>
            <a:ext cx="2516963" cy="1625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595959"/>
                </a:solidFill>
              </a:rPr>
              <a:t>POSTGRADOS Y RELACIONES INTERNACIONALES</a:t>
            </a:r>
            <a:endParaRPr lang="es-ES" sz="2000" b="1" dirty="0">
              <a:solidFill>
                <a:srgbClr val="595959"/>
              </a:solidFill>
            </a:endParaRPr>
          </a:p>
        </p:txBody>
      </p:sp>
      <p:sp>
        <p:nvSpPr>
          <p:cNvPr id="22" name="Rectángulo redondeado 21">
            <a:hlinkClick r:id="rId11" action="ppaction://hlinksldjump"/>
          </p:cNvPr>
          <p:cNvSpPr/>
          <p:nvPr/>
        </p:nvSpPr>
        <p:spPr>
          <a:xfrm>
            <a:off x="5702300" y="3132098"/>
            <a:ext cx="2516963" cy="1625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ESTUDIANTES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3" name="Rectángulo redondeado 22">
            <a:hlinkClick r:id="rId12" action="ppaction://hlinksldjump"/>
          </p:cNvPr>
          <p:cNvSpPr/>
          <p:nvPr/>
        </p:nvSpPr>
        <p:spPr>
          <a:xfrm>
            <a:off x="2952750" y="5016500"/>
            <a:ext cx="2516963" cy="1625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GRADOS E INVESTIGACIÓN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24" name="Rectángulo redondeado 23">
            <a:hlinkClick r:id="rId13" action="ppaction://hlinksldjump"/>
          </p:cNvPr>
          <p:cNvSpPr/>
          <p:nvPr/>
        </p:nvSpPr>
        <p:spPr>
          <a:xfrm>
            <a:off x="5702300" y="5016500"/>
            <a:ext cx="2516963" cy="1625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SECRETARÍA</a:t>
            </a:r>
            <a:endParaRPr lang="es-ES" sz="24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lp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762000"/>
          </a:xfrm>
          <a:prstGeom prst="rect">
            <a:avLst/>
          </a:prstGeom>
        </p:spPr>
      </p:pic>
      <p:pic>
        <p:nvPicPr>
          <p:cNvPr id="5" name="Imagen 4" descr="logo fced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3" y="0"/>
            <a:ext cx="2575737" cy="647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0000" y="2851666"/>
            <a:ext cx="23241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800100"/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65100" y="859433"/>
            <a:ext cx="8136000" cy="50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595959"/>
                </a:solidFill>
              </a:rPr>
              <a:t>CALIDAD</a:t>
            </a:r>
            <a:endParaRPr lang="es-ES" sz="2400" b="1" dirty="0">
              <a:solidFill>
                <a:srgbClr val="595959"/>
              </a:solidFill>
            </a:endParaRPr>
          </a:p>
        </p:txBody>
      </p:sp>
      <p:sp>
        <p:nvSpPr>
          <p:cNvPr id="14" name="Botón de acción: Hacia delante o Siguiente 13">
            <a:hlinkClick r:id="rId4" action="ppaction://hlinksldjump" highlightClick="1"/>
          </p:cNvPr>
          <p:cNvSpPr/>
          <p:nvPr/>
        </p:nvSpPr>
        <p:spPr>
          <a:xfrm>
            <a:off x="7620000" y="5512588"/>
            <a:ext cx="1523999" cy="68089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0" y="1669163"/>
            <a:ext cx="762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400" b="1" dirty="0"/>
              <a:t>Sistema de garantía de calidad de la FCEDU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hlinkClick r:id="rId5" tooltip="Universidad de Las Palmas de Gran Canaria"/>
              </a:rPr>
              <a:t>Acceso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web facultad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Manual de Procedimientos (desarrollo y evaluación de las enseñanzas, orientación al estudiante, análisis de satisfacción, servicios, TFG, prácticas)</a:t>
            </a:r>
          </a:p>
          <a:p>
            <a:pPr marL="342900" lvl="0" indent="-342900" algn="just">
              <a:buFont typeface="Arial"/>
              <a:buChar char="•"/>
            </a:pP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s-ES" sz="2400" b="1" dirty="0">
                <a:solidFill>
                  <a:prstClr val="black"/>
                </a:solidFill>
              </a:rPr>
              <a:t>Medidas de </a:t>
            </a:r>
            <a:r>
              <a:rPr lang="es-ES" sz="2400" b="1" dirty="0" smtClean="0">
                <a:solidFill>
                  <a:prstClr val="black"/>
                </a:solidFill>
              </a:rPr>
              <a:t>satisfacción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Evaluación institucional de la satisfacción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del alumnado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con la actividad docente (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13 Nov-22 Dic y 16 Abr-18-May)</a:t>
            </a:r>
          </a:p>
          <a:p>
            <a:pPr marL="800100" lvl="1" indent="-342900" algn="just">
              <a:buFont typeface="Arial"/>
              <a:buChar char="•"/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</a:rPr>
              <a:t>Procesos </a:t>
            </a:r>
            <a:r>
              <a:rPr lang="es-ES" sz="2400" b="1" dirty="0">
                <a:solidFill>
                  <a:prstClr val="black"/>
                </a:solidFill>
              </a:rPr>
              <a:t>de seguimiento y acreditación de titulaciones</a:t>
            </a:r>
          </a:p>
          <a:p>
            <a:pPr marL="800100" lvl="1" indent="-342900" algn="just">
              <a:buFont typeface="Arial"/>
              <a:buChar char="•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Realizar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informes de seguimiento de las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titulaciones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ventura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986D291-D6F4-4C28-B641-6973309688E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7E82C65-330F-48B2-9B06-D98F96AC133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3733937-498A-4211-B731-5A85E6A1EEB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F002881-5C91-4A04-B635-A7F374C35F5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BAE8D2F-B18A-409D-BC52-3C67A7D4ACA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8247C8B-5CCF-45A1-8E39-5D79C07B52F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8732836-BA0A-4534-9D59-F98E809C690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1833369-E29D-41F7-AA10-3CAA35D3F01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43F9421-EE20-4F56-94EA-7FA31652A54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EB7A32C-1CDF-4409-8227-298FC5C7FE8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30D7A41-FDC0-47DA-8D7A-1D3EF00B969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1B97636-E5CE-423B-AF62-6D7B86B1B33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A2FE914-1E07-4C8A-90E3-8EADE235681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739B2B2-1CC8-42A5-96C2-90020676123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A19D312-665D-421C-9FE2-BCC2E92E895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FB77CDD-21B9-41CC-9472-C5B6B835C5D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8E3DBF3-60DB-4C5D-928A-0902AA8C143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DA78824-7500-40F2-978C-94C10B14E29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05434F7-3073-49D1-8C3E-B40C7086265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483</TotalTime>
  <Words>1231</Words>
  <Application>Microsoft Office PowerPoint</Application>
  <PresentationFormat>Presentación en pantalla (4:3)</PresentationFormat>
  <Paragraphs>303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Times New Roman</vt:lpstr>
      <vt:lpstr>Adjacency</vt:lpstr>
      <vt:lpstr>Facultad de Ciencias de la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Ciencias de la Educación</dc:title>
  <dc:creator>Jose Carlos Carrion Perez</dc:creator>
  <cp:lastModifiedBy>Secretaría FCEDU</cp:lastModifiedBy>
  <cp:revision>82</cp:revision>
  <dcterms:created xsi:type="dcterms:W3CDTF">2016-09-16T17:52:21Z</dcterms:created>
  <dcterms:modified xsi:type="dcterms:W3CDTF">2018-04-24T10:41:07Z</dcterms:modified>
</cp:coreProperties>
</file>