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sldIdLst>
    <p:sldId id="256" r:id="rId2"/>
    <p:sldId id="257" r:id="rId3"/>
    <p:sldId id="258" r:id="rId4"/>
    <p:sldId id="260" r:id="rId5"/>
    <p:sldId id="259" r:id="rId6"/>
    <p:sldId id="261" r:id="rId7"/>
    <p:sldId id="263" r:id="rId8"/>
    <p:sldId id="262"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5" autoAdjust="0"/>
    <p:restoredTop sz="94713" autoAdjust="0"/>
  </p:normalViewPr>
  <p:slideViewPr>
    <p:cSldViewPr>
      <p:cViewPr varScale="1">
        <p:scale>
          <a:sx n="62" d="100"/>
          <a:sy n="62" d="100"/>
        </p:scale>
        <p:origin x="-96" y="-10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4C30109C-EF94-4AB5-8EF8-09503D4E0562}" type="datetimeFigureOut">
              <a:rPr lang="es-ES" smtClean="0"/>
              <a:pPr/>
              <a:t>28/02/2018</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B13CC8EF-6695-4139-8023-EE5D60CBDF05}" type="slidenum">
              <a:rPr lang="es-ES" smtClean="0"/>
              <a:pPr/>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30109C-EF94-4AB5-8EF8-09503D4E0562}" type="datetimeFigureOut">
              <a:rPr lang="es-ES" smtClean="0"/>
              <a:pPr/>
              <a:t>28/02/2018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13CC8EF-6695-4139-8023-EE5D60CBDF0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30109C-EF94-4AB5-8EF8-09503D4E0562}" type="datetimeFigureOut">
              <a:rPr lang="es-ES" smtClean="0"/>
              <a:pPr/>
              <a:t>28/02/2018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13CC8EF-6695-4139-8023-EE5D60CBDF0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4C30109C-EF94-4AB5-8EF8-09503D4E0562}" type="datetimeFigureOut">
              <a:rPr lang="es-ES" smtClean="0"/>
              <a:pPr/>
              <a:t>28/02/2018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13CC8EF-6695-4139-8023-EE5D60CBDF05}" type="slidenum">
              <a:rPr lang="es-ES" smtClean="0"/>
              <a:pPr/>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C30109C-EF94-4AB5-8EF8-09503D4E0562}" type="datetimeFigureOut">
              <a:rPr lang="es-ES" smtClean="0"/>
              <a:pPr/>
              <a:t>28/02/2018</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B13CC8EF-6695-4139-8023-EE5D60CBDF05}"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4C30109C-EF94-4AB5-8EF8-09503D4E0562}" type="datetimeFigureOut">
              <a:rPr lang="es-ES" smtClean="0"/>
              <a:pPr/>
              <a:t>28/02/2018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13CC8EF-6695-4139-8023-EE5D60CBDF05}" type="slidenum">
              <a:rPr lang="es-ES" smtClean="0"/>
              <a:pPr/>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4C30109C-EF94-4AB5-8EF8-09503D4E0562}" type="datetimeFigureOut">
              <a:rPr lang="es-ES" smtClean="0"/>
              <a:pPr/>
              <a:t>28/02/2018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13CC8EF-6695-4139-8023-EE5D60CBDF05}" type="slidenum">
              <a:rPr lang="es-ES" smtClean="0"/>
              <a:pPr/>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C30109C-EF94-4AB5-8EF8-09503D4E0562}" type="datetimeFigureOut">
              <a:rPr lang="es-ES" smtClean="0"/>
              <a:pPr/>
              <a:t>28/02/2018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13CC8EF-6695-4139-8023-EE5D60CBDF0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30109C-EF94-4AB5-8EF8-09503D4E0562}" type="datetimeFigureOut">
              <a:rPr lang="es-ES" smtClean="0"/>
              <a:pPr/>
              <a:t>28/02/2018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13CC8EF-6695-4139-8023-EE5D60CBDF0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C30109C-EF94-4AB5-8EF8-09503D4E0562}" type="datetimeFigureOut">
              <a:rPr lang="es-ES" smtClean="0"/>
              <a:pPr/>
              <a:t>28/02/2018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13CC8EF-6695-4139-8023-EE5D60CBDF05}" type="slidenum">
              <a:rPr lang="es-ES" smtClean="0"/>
              <a:pPr/>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C30109C-EF94-4AB5-8EF8-09503D4E0562}" type="datetimeFigureOut">
              <a:rPr lang="es-ES" smtClean="0"/>
              <a:pPr/>
              <a:t>28/02/2018</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B13CC8EF-6695-4139-8023-EE5D60CBDF05}" type="slidenum">
              <a:rPr lang="es-ES" smtClean="0"/>
              <a:pPr/>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C30109C-EF94-4AB5-8EF8-09503D4E0562}" type="datetimeFigureOut">
              <a:rPr lang="es-ES" smtClean="0"/>
              <a:pPr/>
              <a:t>28/02/2018</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3CC8EF-6695-4139-8023-EE5D60CBDF0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x.doi.org/10.1504/IJIL.2011.039342" TargetMode="External"/><Relationship Id="rId2" Type="http://schemas.openxmlformats.org/officeDocument/2006/relationships/hyperlink" Target="https://acceda.ulpgc.es/handle/10553/2046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85786" y="4500570"/>
            <a:ext cx="7854696" cy="1214446"/>
          </a:xfrm>
        </p:spPr>
        <p:txBody>
          <a:bodyPr>
            <a:normAutofit fontScale="62500" lnSpcReduction="20000"/>
          </a:bodyPr>
          <a:lstStyle/>
          <a:p>
            <a:pPr algn="ctr"/>
            <a:endParaRPr lang="es-ES" sz="2800" dirty="0" smtClean="0">
              <a:latin typeface="Times New Roman" pitchFamily="18" charset="0"/>
              <a:cs typeface="Times New Roman" pitchFamily="18" charset="0"/>
            </a:endParaRPr>
          </a:p>
          <a:p>
            <a:pPr algn="ctr"/>
            <a:r>
              <a:rPr lang="es-ES" sz="2800" dirty="0" smtClean="0">
                <a:latin typeface="Times New Roman" pitchFamily="18" charset="0"/>
                <a:cs typeface="Times New Roman" pitchFamily="18" charset="0"/>
              </a:rPr>
              <a:t>Vicedecana de Grados e Investigación: Carmen </a:t>
            </a:r>
            <a:r>
              <a:rPr lang="es-ES" sz="2800" dirty="0" smtClean="0">
                <a:latin typeface="Times New Roman" pitchFamily="18" charset="0"/>
                <a:cs typeface="Times New Roman" pitchFamily="18" charset="0"/>
              </a:rPr>
              <a:t>Isabel Reyes García</a:t>
            </a:r>
          </a:p>
          <a:p>
            <a:pPr algn="ctr"/>
            <a:r>
              <a:rPr lang="es-ES" sz="2800" dirty="0" smtClean="0">
                <a:latin typeface="Times New Roman" pitchFamily="18" charset="0"/>
                <a:cs typeface="Times New Roman" pitchFamily="18" charset="0"/>
              </a:rPr>
              <a:t>5 de octubre de 2017</a:t>
            </a:r>
          </a:p>
          <a:p>
            <a:pPr algn="ctr"/>
            <a:r>
              <a:rPr lang="es-ES" sz="2800" dirty="0" smtClean="0">
                <a:latin typeface="Times New Roman" pitchFamily="18" charset="0"/>
                <a:cs typeface="Times New Roman" pitchFamily="18" charset="0"/>
              </a:rPr>
              <a:t>21 </a:t>
            </a:r>
            <a:r>
              <a:rPr lang="es-ES" sz="2800" dirty="0" smtClean="0">
                <a:latin typeface="Times New Roman" pitchFamily="18" charset="0"/>
                <a:cs typeface="Times New Roman" pitchFamily="18" charset="0"/>
              </a:rPr>
              <a:t>de febrero de 2018</a:t>
            </a:r>
            <a:endParaRPr lang="es-ES" sz="2800" dirty="0">
              <a:latin typeface="Times New Roman" pitchFamily="18" charset="0"/>
              <a:cs typeface="Times New Roman" pitchFamily="18" charset="0"/>
            </a:endParaRPr>
          </a:p>
        </p:txBody>
      </p:sp>
      <p:sp>
        <p:nvSpPr>
          <p:cNvPr id="2" name="1 Título"/>
          <p:cNvSpPr>
            <a:spLocks noGrp="1"/>
          </p:cNvSpPr>
          <p:nvPr>
            <p:ph type="ctrTitle"/>
          </p:nvPr>
        </p:nvSpPr>
        <p:spPr>
          <a:xfrm>
            <a:off x="500034" y="1857364"/>
            <a:ext cx="8286808" cy="2428892"/>
          </a:xfrm>
        </p:spPr>
        <p:txBody>
          <a:bodyPr>
            <a:normAutofit fontScale="90000"/>
          </a:bodyPr>
          <a:lstStyle/>
          <a:p>
            <a:r>
              <a:rPr lang="es-ES" sz="3600" b="1" dirty="0">
                <a:latin typeface="Times New Roman" pitchFamily="18" charset="0"/>
                <a:cs typeface="Times New Roman" pitchFamily="18" charset="0"/>
              </a:rPr>
              <a:t>E</a:t>
            </a:r>
            <a:r>
              <a:rPr lang="es-ES" sz="3600" b="1" dirty="0" smtClean="0">
                <a:latin typeface="Times New Roman" pitchFamily="18" charset="0"/>
                <a:cs typeface="Times New Roman" pitchFamily="18" charset="0"/>
              </a:rPr>
              <a:t>l seminario como estrategia </a:t>
            </a:r>
            <a:r>
              <a:rPr lang="es-ES" sz="3600" b="1" dirty="0" smtClean="0">
                <a:latin typeface="Times New Roman" pitchFamily="18" charset="0"/>
                <a:cs typeface="Times New Roman" pitchFamily="18" charset="0"/>
              </a:rPr>
              <a:t>metodológica en la FCE </a:t>
            </a:r>
            <a:r>
              <a:rPr lang="es-ES" sz="3600" b="1" dirty="0" smtClean="0">
                <a:latin typeface="Times New Roman" pitchFamily="18" charset="0"/>
                <a:cs typeface="Times New Roman" pitchFamily="18" charset="0"/>
              </a:rPr>
              <a:t/>
            </a:r>
            <a:br>
              <a:rPr lang="es-ES" sz="3600" b="1" dirty="0" smtClean="0">
                <a:latin typeface="Times New Roman" pitchFamily="18" charset="0"/>
                <a:cs typeface="Times New Roman" pitchFamily="18" charset="0"/>
              </a:rPr>
            </a:br>
            <a:r>
              <a:rPr lang="es-ES" sz="3600" b="1" dirty="0" smtClean="0">
                <a:latin typeface="Times New Roman" pitchFamily="18" charset="0"/>
                <a:cs typeface="Times New Roman" pitchFamily="18" charset="0"/>
              </a:rPr>
              <a:t/>
            </a:r>
            <a:br>
              <a:rPr lang="es-ES" sz="3600" b="1" dirty="0" smtClean="0">
                <a:latin typeface="Times New Roman" pitchFamily="18" charset="0"/>
                <a:cs typeface="Times New Roman" pitchFamily="18" charset="0"/>
              </a:rPr>
            </a:br>
            <a:r>
              <a:rPr lang="es-ES" sz="3600" b="1" dirty="0" smtClean="0">
                <a:solidFill>
                  <a:schemeClr val="tx1"/>
                </a:solidFill>
                <a:latin typeface="Times New Roman" pitchFamily="18" charset="0"/>
                <a:cs typeface="Times New Roman" pitchFamily="18" charset="0"/>
              </a:rPr>
              <a:t>Facultad de Ciencias de la Educación</a:t>
            </a:r>
            <a:br>
              <a:rPr lang="es-ES" sz="3600" b="1" dirty="0" smtClean="0">
                <a:solidFill>
                  <a:schemeClr val="tx1"/>
                </a:solidFill>
                <a:latin typeface="Times New Roman" pitchFamily="18" charset="0"/>
                <a:cs typeface="Times New Roman" pitchFamily="18" charset="0"/>
              </a:rPr>
            </a:br>
            <a:r>
              <a:rPr lang="es-ES" sz="3600" b="1" dirty="0" smtClean="0">
                <a:solidFill>
                  <a:schemeClr val="tx1"/>
                </a:solidFill>
                <a:latin typeface="Times New Roman" pitchFamily="18" charset="0"/>
                <a:cs typeface="Times New Roman" pitchFamily="18" charset="0"/>
              </a:rPr>
              <a:t> ULPGC</a:t>
            </a:r>
            <a:endParaRPr lang="es-ES" sz="3600" b="1"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b="1" dirty="0" smtClean="0">
                <a:latin typeface="Times New Roman" pitchFamily="18" charset="0"/>
                <a:cs typeface="Times New Roman" pitchFamily="18" charset="0"/>
              </a:rPr>
              <a:t>El seminario</a:t>
            </a:r>
            <a:endParaRPr lang="es-ES" sz="3200" b="1" dirty="0">
              <a:latin typeface="Times New Roman" pitchFamily="18" charset="0"/>
              <a:cs typeface="Times New Roman" pitchFamily="18" charset="0"/>
            </a:endParaRPr>
          </a:p>
        </p:txBody>
      </p:sp>
      <p:sp>
        <p:nvSpPr>
          <p:cNvPr id="3" name="2 Marcador de contenido"/>
          <p:cNvSpPr>
            <a:spLocks noGrp="1"/>
          </p:cNvSpPr>
          <p:nvPr>
            <p:ph sz="quarter" idx="1"/>
          </p:nvPr>
        </p:nvSpPr>
        <p:spPr>
          <a:xfrm>
            <a:off x="785786" y="1571612"/>
            <a:ext cx="4071966" cy="4500594"/>
          </a:xfrm>
        </p:spPr>
        <p:txBody>
          <a:bodyPr>
            <a:normAutofit fontScale="77500" lnSpcReduction="20000"/>
          </a:bodyPr>
          <a:lstStyle/>
          <a:p>
            <a:pPr algn="just">
              <a:buNone/>
            </a:pPr>
            <a:endParaRPr lang="es-ES" dirty="0" smtClean="0">
              <a:latin typeface="Times New Roman" pitchFamily="18" charset="0"/>
              <a:cs typeface="Times New Roman" pitchFamily="18" charset="0"/>
            </a:endParaRPr>
          </a:p>
          <a:p>
            <a:pPr algn="just">
              <a:buNone/>
            </a:pPr>
            <a:r>
              <a:rPr lang="es-ES" dirty="0" smtClean="0">
                <a:latin typeface="Times New Roman" pitchFamily="18" charset="0"/>
                <a:cs typeface="Times New Roman" pitchFamily="18" charset="0"/>
              </a:rPr>
              <a:t>	Aquella tarea en la que se va a trabajar un tema del que previamente alguno o algunos de los participantes en el seminario ya han realizado una lectura o trabajo previo y en la que se trata de compartir esa información y debatir sobre este tema. Por lo tanto, lo significativo de esta clase es que no se trata de suministrar información al estudiante sino de que esa información sea suministrada por los propios estudiantes y que se dé lugar al intercambio de ideas y a su debate (</a:t>
            </a:r>
            <a:r>
              <a:rPr lang="es-ES" dirty="0" err="1" smtClean="0">
                <a:latin typeface="Times New Roman" pitchFamily="18" charset="0"/>
                <a:cs typeface="Times New Roman" pitchFamily="18" charset="0"/>
              </a:rPr>
              <a:t>Goñi</a:t>
            </a:r>
            <a:r>
              <a:rPr lang="es-ES" dirty="0" smtClean="0">
                <a:latin typeface="Times New Roman" pitchFamily="18" charset="0"/>
                <a:cs typeface="Times New Roman" pitchFamily="18" charset="0"/>
              </a:rPr>
              <a:t>, 2005:132).</a:t>
            </a:r>
            <a:endParaRPr lang="es-ES" dirty="0">
              <a:latin typeface="Times New Roman" pitchFamily="18" charset="0"/>
              <a:cs typeface="Times New Roman" pitchFamily="18" charset="0"/>
            </a:endParaRPr>
          </a:p>
        </p:txBody>
      </p:sp>
      <p:pic>
        <p:nvPicPr>
          <p:cNvPr id="7170" name="Picture 2" descr="Resultado de imagen de debate"/>
          <p:cNvPicPr>
            <a:picLocks noChangeAspect="1" noChangeArrowheads="1"/>
          </p:cNvPicPr>
          <p:nvPr/>
        </p:nvPicPr>
        <p:blipFill>
          <a:blip r:embed="rId2"/>
          <a:srcRect/>
          <a:stretch>
            <a:fillRect/>
          </a:stretch>
        </p:blipFill>
        <p:spPr bwMode="auto">
          <a:xfrm>
            <a:off x="5214942" y="1428736"/>
            <a:ext cx="3689699" cy="2214578"/>
          </a:xfrm>
          <a:prstGeom prst="rect">
            <a:avLst/>
          </a:prstGeom>
          <a:noFill/>
        </p:spPr>
      </p:pic>
      <p:pic>
        <p:nvPicPr>
          <p:cNvPr id="7172" name="Picture 4" descr="Resultado de imagen de debate"/>
          <p:cNvPicPr>
            <a:picLocks noChangeAspect="1" noChangeArrowheads="1"/>
          </p:cNvPicPr>
          <p:nvPr/>
        </p:nvPicPr>
        <p:blipFill>
          <a:blip r:embed="rId3"/>
          <a:srcRect/>
          <a:stretch>
            <a:fillRect/>
          </a:stretch>
        </p:blipFill>
        <p:spPr bwMode="auto">
          <a:xfrm>
            <a:off x="5214942" y="4128595"/>
            <a:ext cx="3643338" cy="195878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42984"/>
            <a:ext cx="7467600" cy="1143000"/>
          </a:xfrm>
        </p:spPr>
        <p:txBody>
          <a:bodyPr>
            <a:normAutofit fontScale="90000"/>
          </a:bodyPr>
          <a:lstStyle/>
          <a:p>
            <a:pPr algn="ctr"/>
            <a:r>
              <a:rPr lang="es-ES" b="1" dirty="0" smtClean="0">
                <a:latin typeface="Times New Roman" pitchFamily="18" charset="0"/>
                <a:cs typeface="Times New Roman" pitchFamily="18" charset="0"/>
              </a:rPr>
              <a:t>Principios pedagógicos del seminario</a:t>
            </a:r>
            <a:endParaRPr lang="es-ES" b="1" dirty="0">
              <a:latin typeface="Times New Roman" pitchFamily="18" charset="0"/>
              <a:cs typeface="Times New Roman" pitchFamily="18" charset="0"/>
            </a:endParaRPr>
          </a:p>
        </p:txBody>
      </p:sp>
      <p:sp>
        <p:nvSpPr>
          <p:cNvPr id="3" name="2 Marcador de contenido"/>
          <p:cNvSpPr>
            <a:spLocks noGrp="1"/>
          </p:cNvSpPr>
          <p:nvPr>
            <p:ph sz="quarter" idx="1"/>
          </p:nvPr>
        </p:nvSpPr>
        <p:spPr>
          <a:xfrm>
            <a:off x="1000100" y="2357430"/>
            <a:ext cx="7686700" cy="3714776"/>
          </a:xfrm>
        </p:spPr>
        <p:txBody>
          <a:bodyPr/>
          <a:lstStyle/>
          <a:p>
            <a:endParaRPr lang="es-ES" dirty="0" smtClean="0"/>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Participación a través del debate</a:t>
            </a:r>
          </a:p>
          <a:p>
            <a:pPr>
              <a:buNone/>
            </a:pPr>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Reflexión</a:t>
            </a:r>
          </a:p>
          <a:p>
            <a:pPr>
              <a:buNone/>
            </a:pPr>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Trabajo en equipo</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latin typeface="Times New Roman" pitchFamily="18" charset="0"/>
                <a:cs typeface="Times New Roman" pitchFamily="18" charset="0"/>
              </a:rPr>
              <a:t>Potencialidades</a:t>
            </a:r>
            <a:endParaRPr lang="es-ES" b="1" dirty="0">
              <a:latin typeface="Times New Roman" pitchFamily="18" charset="0"/>
              <a:cs typeface="Times New Roman" pitchFamily="18" charset="0"/>
            </a:endParaRPr>
          </a:p>
        </p:txBody>
      </p:sp>
      <p:sp>
        <p:nvSpPr>
          <p:cNvPr id="3" name="2 Marcador de contenido"/>
          <p:cNvSpPr>
            <a:spLocks noGrp="1"/>
          </p:cNvSpPr>
          <p:nvPr>
            <p:ph sz="quarter" idx="1"/>
          </p:nvPr>
        </p:nvSpPr>
        <p:spPr>
          <a:xfrm>
            <a:off x="428596" y="1714488"/>
            <a:ext cx="8229600" cy="4922520"/>
          </a:xfrm>
        </p:spPr>
        <p:txBody>
          <a:bodyPr>
            <a:noAutofit/>
          </a:bodyPr>
          <a:lstStyle/>
          <a:p>
            <a:pPr algn="just"/>
            <a:r>
              <a:rPr lang="es-ES" sz="2800" dirty="0" smtClean="0">
                <a:latin typeface="Times New Roman" pitchFamily="18" charset="0"/>
                <a:cs typeface="Times New Roman" pitchFamily="18" charset="0"/>
              </a:rPr>
              <a:t>Técnica </a:t>
            </a:r>
            <a:r>
              <a:rPr lang="es-ES" sz="2800" dirty="0">
                <a:latin typeface="Times New Roman" pitchFamily="18" charset="0"/>
                <a:cs typeface="Times New Roman" pitchFamily="18" charset="0"/>
              </a:rPr>
              <a:t>no excesivamente complicada </a:t>
            </a:r>
            <a:endParaRPr lang="es-ES" sz="2800" dirty="0" smtClean="0">
              <a:latin typeface="Times New Roman" pitchFamily="18" charset="0"/>
              <a:cs typeface="Times New Roman" pitchFamily="18" charset="0"/>
            </a:endParaRPr>
          </a:p>
          <a:p>
            <a:pPr algn="just"/>
            <a:r>
              <a:rPr lang="es-ES" sz="2800" dirty="0" smtClean="0">
                <a:latin typeface="Times New Roman" pitchFamily="18" charset="0"/>
                <a:cs typeface="Times New Roman" pitchFamily="18" charset="0"/>
              </a:rPr>
              <a:t>Desarrolla el </a:t>
            </a:r>
            <a:r>
              <a:rPr lang="es-ES" sz="2800" dirty="0">
                <a:latin typeface="Times New Roman" pitchFamily="18" charset="0"/>
                <a:cs typeface="Times New Roman" pitchFamily="18" charset="0"/>
              </a:rPr>
              <a:t>aprendizaje autónomo </a:t>
            </a:r>
            <a:endParaRPr lang="es-ES" sz="2800" dirty="0" smtClean="0">
              <a:latin typeface="Times New Roman" pitchFamily="18" charset="0"/>
              <a:cs typeface="Times New Roman" pitchFamily="18" charset="0"/>
            </a:endParaRPr>
          </a:p>
          <a:p>
            <a:pPr algn="just"/>
            <a:r>
              <a:rPr lang="es-ES" sz="2800" dirty="0" smtClean="0">
                <a:latin typeface="Times New Roman" pitchFamily="18" charset="0"/>
                <a:cs typeface="Times New Roman" pitchFamily="18" charset="0"/>
              </a:rPr>
              <a:t>Puede utilizarse con diferentes fines y a través de distintas formas: debates abiertos, críticos, análisis de casos, etc.</a:t>
            </a:r>
          </a:p>
          <a:p>
            <a:pPr algn="just"/>
            <a:r>
              <a:rPr lang="es-ES" sz="2800" dirty="0" smtClean="0">
                <a:latin typeface="Times New Roman" pitchFamily="18" charset="0"/>
                <a:cs typeface="Times New Roman" pitchFamily="18" charset="0"/>
              </a:rPr>
              <a:t>Promueve el desarrollo de multitud de competencias</a:t>
            </a:r>
          </a:p>
          <a:p>
            <a:pPr algn="just"/>
            <a:r>
              <a:rPr lang="es-ES" sz="2800" dirty="0" smtClean="0">
                <a:latin typeface="Times New Roman" pitchFamily="18" charset="0"/>
                <a:cs typeface="Times New Roman" pitchFamily="18" charset="0"/>
              </a:rPr>
              <a:t>Importancia del desarrollo de la competencia comunicativa en todos los grados especialmente en los Grados de Educación Infantil y Primaria (C1 en Lengua Castellana)</a:t>
            </a:r>
            <a:endParaRPr lang="es-E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b="1" dirty="0" smtClean="0">
                <a:latin typeface="Times New Roman" pitchFamily="18" charset="0"/>
                <a:cs typeface="Times New Roman" pitchFamily="18" charset="0"/>
              </a:rPr>
              <a:t>Tipos de seminarios</a:t>
            </a:r>
            <a:endParaRPr lang="es-ES" sz="3200" b="1" dirty="0">
              <a:latin typeface="Times New Roman" pitchFamily="18" charset="0"/>
              <a:cs typeface="Times New Roman" pitchFamily="18" charset="0"/>
            </a:endParaRPr>
          </a:p>
        </p:txBody>
      </p:sp>
      <p:sp>
        <p:nvSpPr>
          <p:cNvPr id="3" name="2 Marcador de contenido"/>
          <p:cNvSpPr>
            <a:spLocks noGrp="1"/>
          </p:cNvSpPr>
          <p:nvPr>
            <p:ph sz="quarter" idx="1"/>
          </p:nvPr>
        </p:nvSpPr>
        <p:spPr/>
        <p:txBody>
          <a:bodyPr/>
          <a:lstStyle/>
          <a:p>
            <a:endParaRPr lang="es-ES" dirty="0" smtClean="0"/>
          </a:p>
          <a:p>
            <a:r>
              <a:rPr lang="es-ES" sz="3200" dirty="0" smtClean="0">
                <a:latin typeface="Times New Roman" pitchFamily="18" charset="0"/>
                <a:cs typeface="Times New Roman" pitchFamily="18" charset="0"/>
              </a:rPr>
              <a:t>Debates</a:t>
            </a:r>
          </a:p>
          <a:p>
            <a:r>
              <a:rPr lang="es-ES" sz="3200" dirty="0" smtClean="0">
                <a:latin typeface="Times New Roman" pitchFamily="18" charset="0"/>
                <a:cs typeface="Times New Roman" pitchFamily="18" charset="0"/>
              </a:rPr>
              <a:t>Mesas redondas</a:t>
            </a:r>
          </a:p>
          <a:p>
            <a:r>
              <a:rPr lang="es-ES" sz="3200" dirty="0" smtClean="0">
                <a:latin typeface="Times New Roman" pitchFamily="18" charset="0"/>
                <a:cs typeface="Times New Roman" pitchFamily="18" charset="0"/>
              </a:rPr>
              <a:t>Estudio de casos</a:t>
            </a:r>
          </a:p>
          <a:p>
            <a:r>
              <a:rPr lang="es-ES" sz="3200" dirty="0" smtClean="0">
                <a:latin typeface="Times New Roman" pitchFamily="18" charset="0"/>
                <a:cs typeface="Times New Roman" pitchFamily="18" charset="0"/>
              </a:rPr>
              <a:t>Debates críticos</a:t>
            </a:r>
          </a:p>
          <a:p>
            <a:r>
              <a:rPr lang="es-ES" sz="3200" dirty="0" smtClean="0">
                <a:latin typeface="Times New Roman" pitchFamily="18" charset="0"/>
                <a:cs typeface="Times New Roman" pitchFamily="18" charset="0"/>
              </a:rPr>
              <a:t>Etc</a:t>
            </a:r>
            <a:r>
              <a:rPr lang="es-ES" dirty="0" smtClean="0"/>
              <a:t>.</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b="1" dirty="0">
                <a:latin typeface="Times New Roman" pitchFamily="18" charset="0"/>
                <a:cs typeface="Times New Roman" pitchFamily="18" charset="0"/>
              </a:rPr>
              <a:t>O</a:t>
            </a:r>
            <a:r>
              <a:rPr lang="es-ES" b="1" dirty="0" smtClean="0">
                <a:latin typeface="Times New Roman" pitchFamily="18" charset="0"/>
                <a:cs typeface="Times New Roman" pitchFamily="18" charset="0"/>
              </a:rPr>
              <a:t>rientaciones didácticas</a:t>
            </a:r>
            <a:endParaRPr lang="es-ES" b="1" dirty="0">
              <a:latin typeface="Times New Roman" pitchFamily="18" charset="0"/>
              <a:cs typeface="Times New Roman" pitchFamily="18" charset="0"/>
            </a:endParaRPr>
          </a:p>
        </p:txBody>
      </p:sp>
      <p:sp>
        <p:nvSpPr>
          <p:cNvPr id="3" name="2 Marcador de contenido"/>
          <p:cNvSpPr>
            <a:spLocks noGrp="1"/>
          </p:cNvSpPr>
          <p:nvPr>
            <p:ph sz="quarter" idx="1"/>
          </p:nvPr>
        </p:nvSpPr>
        <p:spPr/>
        <p:txBody>
          <a:bodyPr>
            <a:normAutofit/>
          </a:bodyPr>
          <a:lstStyle/>
          <a:p>
            <a:pPr algn="just"/>
            <a:endParaRPr lang="es-ES" dirty="0" smtClean="0"/>
          </a:p>
          <a:p>
            <a:pPr algn="just"/>
            <a:r>
              <a:rPr lang="es-ES" sz="2800" dirty="0" smtClean="0"/>
              <a:t>Concreción </a:t>
            </a:r>
            <a:r>
              <a:rPr lang="es-ES" sz="2800" dirty="0"/>
              <a:t>de los </a:t>
            </a:r>
            <a:r>
              <a:rPr lang="es-ES" sz="2800" dirty="0" smtClean="0"/>
              <a:t>objetivos</a:t>
            </a:r>
          </a:p>
          <a:p>
            <a:pPr algn="just"/>
            <a:r>
              <a:rPr lang="es-ES" sz="2800" dirty="0"/>
              <a:t>Definir los contenidos </a:t>
            </a:r>
            <a:endParaRPr lang="es-ES" sz="2800" dirty="0" smtClean="0"/>
          </a:p>
          <a:p>
            <a:pPr algn="just"/>
            <a:r>
              <a:rPr lang="es-ES" sz="2800" dirty="0"/>
              <a:t>El procedimiento a </a:t>
            </a:r>
            <a:r>
              <a:rPr lang="es-ES" sz="2800" dirty="0" smtClean="0"/>
              <a:t>seguir: secuencia de actividades y materiales necesario</a:t>
            </a:r>
          </a:p>
          <a:p>
            <a:pPr algn="just"/>
            <a:r>
              <a:rPr lang="es-ES" sz="2800" dirty="0" err="1" smtClean="0"/>
              <a:t>Temporalización</a:t>
            </a:r>
            <a:r>
              <a:rPr lang="es-ES" sz="2800" dirty="0" smtClean="0"/>
              <a:t> establecida por la Facultad </a:t>
            </a:r>
          </a:p>
          <a:p>
            <a:pPr algn="just"/>
            <a:r>
              <a:rPr lang="es-ES" sz="2800" dirty="0" smtClean="0"/>
              <a:t>Rol de los estudiantes y del profesor/a</a:t>
            </a:r>
          </a:p>
          <a:p>
            <a:pPr algn="just"/>
            <a:r>
              <a:rPr lang="es-ES" sz="2800" dirty="0" smtClean="0"/>
              <a:t>Tipo de evaluación: criterios, calificación, etc.</a:t>
            </a:r>
          </a:p>
          <a:p>
            <a:pPr algn="just"/>
            <a:r>
              <a:rPr lang="es-ES" sz="2800" dirty="0" smtClean="0"/>
              <a:t>Ofrecer </a:t>
            </a:r>
            <a:r>
              <a:rPr lang="es-ES" sz="2800" i="1" dirty="0" err="1" smtClean="0"/>
              <a:t>feedback</a:t>
            </a:r>
            <a:r>
              <a:rPr lang="es-ES" sz="2800" dirty="0" smtClean="0"/>
              <a:t> retrospectivo</a:t>
            </a:r>
          </a:p>
          <a:p>
            <a:pPr algn="just"/>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dirty="0" smtClean="0">
                <a:latin typeface="Times New Roman" pitchFamily="18" charset="0"/>
                <a:cs typeface="Times New Roman" pitchFamily="18" charset="0"/>
              </a:rPr>
              <a:t>Conclusiones</a:t>
            </a:r>
            <a:endParaRPr lang="es-ES" b="1" dirty="0">
              <a:latin typeface="Times New Roman" pitchFamily="18" charset="0"/>
              <a:cs typeface="Times New Roman" pitchFamily="18" charset="0"/>
            </a:endParaRPr>
          </a:p>
        </p:txBody>
      </p:sp>
      <p:sp>
        <p:nvSpPr>
          <p:cNvPr id="3" name="2 Marcador de contenido"/>
          <p:cNvSpPr>
            <a:spLocks noGrp="1"/>
          </p:cNvSpPr>
          <p:nvPr>
            <p:ph sz="quarter" idx="1"/>
          </p:nvPr>
        </p:nvSpPr>
        <p:spPr/>
        <p:txBody>
          <a:bodyPr>
            <a:normAutofit/>
          </a:bodyPr>
          <a:lstStyle/>
          <a:p>
            <a:endParaRPr lang="es-ES" dirty="0" smtClean="0"/>
          </a:p>
          <a:p>
            <a:pPr algn="just"/>
            <a:r>
              <a:rPr lang="es-ES" sz="2800" dirty="0" smtClean="0"/>
              <a:t>Estrategia formativa amena, flexible con grandes posibilidades.</a:t>
            </a:r>
          </a:p>
          <a:p>
            <a:pPr algn="just">
              <a:buNone/>
            </a:pPr>
            <a:endParaRPr lang="es-ES" sz="2800" dirty="0" smtClean="0"/>
          </a:p>
          <a:p>
            <a:pPr algn="just"/>
            <a:r>
              <a:rPr lang="es-ES" sz="2800" dirty="0" smtClean="0"/>
              <a:t>Favorece el aprendizaje autónomo de los estudiantes</a:t>
            </a:r>
          </a:p>
          <a:p>
            <a:pPr algn="just">
              <a:buNone/>
            </a:pPr>
            <a:endParaRPr lang="es-ES" sz="2800" dirty="0" smtClean="0"/>
          </a:p>
          <a:p>
            <a:pPr algn="just"/>
            <a:r>
              <a:rPr lang="es-ES" sz="2800" dirty="0" smtClean="0"/>
              <a:t>Promueve el desarrollo de diversas competencias: análisis, juicio crítico, comunicación, relaciones interpersonales, etc</a:t>
            </a:r>
            <a:r>
              <a:rPr lang="es-ES" dirty="0" smtClean="0"/>
              <a:t>. </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28604"/>
            <a:ext cx="7467600" cy="928670"/>
          </a:xfrm>
        </p:spPr>
        <p:txBody>
          <a:bodyPr/>
          <a:lstStyle/>
          <a:p>
            <a:pPr algn="ctr"/>
            <a:r>
              <a:rPr lang="es-ES" b="1" dirty="0" smtClean="0">
                <a:latin typeface="Times New Roman" pitchFamily="18" charset="0"/>
                <a:cs typeface="Times New Roman" pitchFamily="18" charset="0"/>
              </a:rPr>
              <a:t>BIBLIOGRAFÍA</a:t>
            </a:r>
            <a:endParaRPr lang="es-ES" b="1" dirty="0">
              <a:latin typeface="Times New Roman" pitchFamily="18" charset="0"/>
              <a:cs typeface="Times New Roman" pitchFamily="18" charset="0"/>
            </a:endParaRPr>
          </a:p>
        </p:txBody>
      </p:sp>
      <p:sp>
        <p:nvSpPr>
          <p:cNvPr id="3" name="2 Marcador de contenido"/>
          <p:cNvSpPr>
            <a:spLocks noGrp="1"/>
          </p:cNvSpPr>
          <p:nvPr>
            <p:ph sz="quarter" idx="1"/>
          </p:nvPr>
        </p:nvSpPr>
        <p:spPr>
          <a:xfrm>
            <a:off x="428596" y="1455570"/>
            <a:ext cx="7467600" cy="5402430"/>
          </a:xfrm>
        </p:spPr>
        <p:txBody>
          <a:bodyPr>
            <a:normAutofit/>
          </a:bodyPr>
          <a:lstStyle/>
          <a:p>
            <a:pPr algn="just"/>
            <a:r>
              <a:rPr lang="es-ES" sz="1600" dirty="0" err="1" smtClean="0"/>
              <a:t>Barkley</a:t>
            </a:r>
            <a:r>
              <a:rPr lang="es-ES" sz="1600" dirty="0" smtClean="0"/>
              <a:t>, E.; Cross, K. y </a:t>
            </a:r>
            <a:r>
              <a:rPr lang="es-ES" sz="1600" dirty="0" err="1" smtClean="0"/>
              <a:t>Major</a:t>
            </a:r>
            <a:r>
              <a:rPr lang="es-ES" sz="1600" dirty="0" smtClean="0"/>
              <a:t>, C. (2007) </a:t>
            </a:r>
            <a:r>
              <a:rPr lang="es-ES" sz="1600" i="1" dirty="0" smtClean="0"/>
              <a:t>Técnicas de aprendizaje colaborativo.</a:t>
            </a:r>
            <a:r>
              <a:rPr lang="es-ES" sz="1600" dirty="0" smtClean="0"/>
              <a:t> Madrid: Ministerio de Educación y Ciencia y Ediciones Morata.</a:t>
            </a:r>
          </a:p>
          <a:p>
            <a:pPr algn="just"/>
            <a:r>
              <a:rPr lang="es-ES" sz="1600" dirty="0" smtClean="0"/>
              <a:t>De Miguel, M. (2006). </a:t>
            </a:r>
            <a:r>
              <a:rPr lang="es-ES" sz="1600" i="1" dirty="0" smtClean="0"/>
              <a:t>Modalidades de enseñanza centradas en el desarrollo de competencias. Orientaciones para promover el cambio metodológico en educación Superior</a:t>
            </a:r>
            <a:r>
              <a:rPr lang="es-ES" sz="1600" dirty="0" smtClean="0"/>
              <a:t>. Oviedo: MEC/Servicio de Publicaciones de la Universidad. Disponible en http://www.uvic.es/sites/default/files/Ensenanza_para_competencias.PDF</a:t>
            </a:r>
          </a:p>
          <a:p>
            <a:pPr algn="just"/>
            <a:r>
              <a:rPr lang="es-ES" sz="1600" dirty="0" err="1" smtClean="0"/>
              <a:t>Exley</a:t>
            </a:r>
            <a:r>
              <a:rPr lang="es-ES" sz="1600" dirty="0" smtClean="0"/>
              <a:t>, K. y </a:t>
            </a:r>
            <a:r>
              <a:rPr lang="es-ES" sz="1600" dirty="0" err="1" smtClean="0"/>
              <a:t>Dennick</a:t>
            </a:r>
            <a:r>
              <a:rPr lang="es-ES" sz="1600" dirty="0" smtClean="0"/>
              <a:t>, R. (2007). </a:t>
            </a:r>
            <a:r>
              <a:rPr lang="es-ES" sz="1600" i="1" dirty="0" smtClean="0"/>
              <a:t>Enseñanza en pequeños grupos en educación Superior. Tutorías, seminarios y otros agrupamientos.</a:t>
            </a:r>
            <a:r>
              <a:rPr lang="es-ES" sz="1600" dirty="0" smtClean="0"/>
              <a:t> Madrid: Narcea.</a:t>
            </a:r>
          </a:p>
          <a:p>
            <a:pPr algn="just"/>
            <a:r>
              <a:rPr lang="es-ES" sz="1600" dirty="0" err="1" smtClean="0"/>
              <a:t>Goñi</a:t>
            </a:r>
            <a:r>
              <a:rPr lang="es-ES" sz="1600" dirty="0" smtClean="0"/>
              <a:t>, J.Mª. (2005). El Espacio Europeo de Educación Superior, un reto para la universidad: competencias, atareas y evaluación, los ejes del currículo universitario. Barcelona: Octaedro. </a:t>
            </a:r>
          </a:p>
          <a:p>
            <a:pPr algn="just"/>
            <a:r>
              <a:rPr lang="es-ES" sz="1600" dirty="0" smtClean="0"/>
              <a:t>López, F. (2005). </a:t>
            </a:r>
            <a:r>
              <a:rPr lang="es-ES" sz="1600" i="1" dirty="0" smtClean="0"/>
              <a:t>Metodología participativa en la Enseñanza Universitaria</a:t>
            </a:r>
            <a:r>
              <a:rPr lang="es-ES" sz="1600" dirty="0" smtClean="0"/>
              <a:t>. Madrid: Narcea.</a:t>
            </a:r>
          </a:p>
          <a:p>
            <a:pPr algn="just"/>
            <a:r>
              <a:rPr lang="es-ES" sz="1600" dirty="0" smtClean="0"/>
              <a:t>Reyes, C. (2016). </a:t>
            </a:r>
            <a:r>
              <a:rPr lang="es-ES" sz="1600" dirty="0" smtClean="0">
                <a:hlinkClick r:id="rId2"/>
              </a:rPr>
              <a:t>La implantación del seminario como metodología activa en la Facultad de Ciencias de la Educación</a:t>
            </a:r>
            <a:r>
              <a:rPr lang="es-ES" sz="1600" dirty="0" smtClean="0"/>
              <a:t>. En </a:t>
            </a:r>
            <a:r>
              <a:rPr lang="es-ES" sz="1600" i="1" dirty="0" err="1" smtClean="0"/>
              <a:t>InnoEducaTic</a:t>
            </a:r>
            <a:r>
              <a:rPr lang="es-ES" sz="1600" i="1" dirty="0" smtClean="0"/>
              <a:t> 2016,</a:t>
            </a:r>
            <a:r>
              <a:rPr lang="es-ES" sz="1600" dirty="0" smtClean="0"/>
              <a:t> Las Palmas de Gran Canaria, España.</a:t>
            </a:r>
          </a:p>
          <a:p>
            <a:pPr lvl="0" algn="just"/>
            <a:r>
              <a:rPr lang="en-US" sz="1600" dirty="0" smtClean="0"/>
              <a:t>Reyes, C. and Sosa, F. (2011). Assessment on the online forum. </a:t>
            </a:r>
            <a:r>
              <a:rPr lang="en-US" sz="1600" i="1" dirty="0" smtClean="0"/>
              <a:t>International Journal of Innovation and Learning</a:t>
            </a:r>
            <a:r>
              <a:rPr lang="en-US" sz="1600" dirty="0" smtClean="0"/>
              <a:t>, 9(3), 260-272.  </a:t>
            </a:r>
            <a:r>
              <a:rPr lang="en-US" sz="1600" b="1" dirty="0" smtClean="0"/>
              <a:t>DOI</a:t>
            </a:r>
            <a:r>
              <a:rPr lang="en-US" sz="1600" dirty="0" smtClean="0"/>
              <a:t>: </a:t>
            </a:r>
            <a:r>
              <a:rPr lang="en-US" sz="1600" u="sng" dirty="0" smtClean="0">
                <a:hlinkClick r:id="rId3"/>
              </a:rPr>
              <a:t>http://dx.doi.org/10.1504/IJIL.2011.039342</a:t>
            </a:r>
            <a:r>
              <a:rPr lang="en-US" sz="1600" dirty="0" smtClean="0"/>
              <a:t> </a:t>
            </a:r>
            <a:endParaRPr lang="es-ES" sz="1600" dirty="0" smtClean="0"/>
          </a:p>
          <a:p>
            <a:pPr algn="just"/>
            <a:endParaRPr lang="es-ES"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152</TotalTime>
  <Words>431</Words>
  <Application>Microsoft Office PowerPoint</Application>
  <PresentationFormat>Presentación en pantalla (4:3)</PresentationFormat>
  <Paragraphs>53</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Equidad</vt:lpstr>
      <vt:lpstr>El seminario como estrategia metodológica en la FCE   Facultad de Ciencias de la Educación  ULPGC</vt:lpstr>
      <vt:lpstr>El seminario</vt:lpstr>
      <vt:lpstr>Principios pedagógicos del seminario</vt:lpstr>
      <vt:lpstr>Potencialidades</vt:lpstr>
      <vt:lpstr>Tipos de seminarios</vt:lpstr>
      <vt:lpstr>Orientaciones didácticas</vt:lpstr>
      <vt:lpstr>Conclusiones</vt:lpstr>
      <vt:lpstr>BIBLIOGRAFÍA</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seminario como estrategia metodológica en la Facultad de Ciencias de la Educación de la ULPGC</dc:title>
  <dc:creator>Carmen</dc:creator>
  <cp:lastModifiedBy>Carmen</cp:lastModifiedBy>
  <cp:revision>23</cp:revision>
  <dcterms:created xsi:type="dcterms:W3CDTF">2016-10-15T14:49:28Z</dcterms:created>
  <dcterms:modified xsi:type="dcterms:W3CDTF">2018-02-28T13:21:29Z</dcterms:modified>
</cp:coreProperties>
</file>